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72" r:id="rId2"/>
    <p:sldId id="263" r:id="rId3"/>
    <p:sldId id="583" r:id="rId4"/>
    <p:sldId id="723" r:id="rId5"/>
    <p:sldId id="578" r:id="rId6"/>
    <p:sldId id="579" r:id="rId7"/>
    <p:sldId id="704" r:id="rId8"/>
    <p:sldId id="719" r:id="rId9"/>
    <p:sldId id="705" r:id="rId10"/>
    <p:sldId id="354" r:id="rId11"/>
    <p:sldId id="365" r:id="rId12"/>
    <p:sldId id="725" r:id="rId13"/>
    <p:sldId id="706" r:id="rId14"/>
    <p:sldId id="582" r:id="rId15"/>
    <p:sldId id="358" r:id="rId16"/>
    <p:sldId id="707" r:id="rId17"/>
    <p:sldId id="580" r:id="rId18"/>
    <p:sldId id="366" r:id="rId19"/>
    <p:sldId id="636" r:id="rId20"/>
    <p:sldId id="590" r:id="rId21"/>
    <p:sldId id="731" r:id="rId22"/>
    <p:sldId id="592" r:id="rId23"/>
    <p:sldId id="708" r:id="rId24"/>
    <p:sldId id="760" r:id="rId25"/>
    <p:sldId id="729" r:id="rId26"/>
    <p:sldId id="728" r:id="rId27"/>
    <p:sldId id="730" r:id="rId28"/>
    <p:sldId id="710" r:id="rId29"/>
    <p:sldId id="733" r:id="rId30"/>
    <p:sldId id="744" r:id="rId31"/>
    <p:sldId id="750" r:id="rId32"/>
    <p:sldId id="762" r:id="rId33"/>
    <p:sldId id="763" r:id="rId34"/>
    <p:sldId id="746" r:id="rId35"/>
    <p:sldId id="747" r:id="rId36"/>
    <p:sldId id="748" r:id="rId37"/>
    <p:sldId id="749" r:id="rId38"/>
    <p:sldId id="586" r:id="rId39"/>
    <p:sldId id="589" r:id="rId40"/>
    <p:sldId id="591" r:id="rId41"/>
    <p:sldId id="587" r:id="rId42"/>
    <p:sldId id="595" r:id="rId43"/>
    <p:sldId id="594" r:id="rId44"/>
    <p:sldId id="751" r:id="rId45"/>
    <p:sldId id="736" r:id="rId46"/>
    <p:sldId id="743" r:id="rId47"/>
    <p:sldId id="741" r:id="rId48"/>
    <p:sldId id="588" r:id="rId49"/>
    <p:sldId id="752" r:id="rId50"/>
    <p:sldId id="753" r:id="rId51"/>
    <p:sldId id="363" r:id="rId52"/>
    <p:sldId id="343" r:id="rId53"/>
    <p:sldId id="372" r:id="rId54"/>
    <p:sldId id="287" r:id="rId55"/>
    <p:sldId id="386" r:id="rId56"/>
    <p:sldId id="373" r:id="rId57"/>
    <p:sldId id="374" r:id="rId58"/>
    <p:sldId id="598" r:id="rId59"/>
    <p:sldId id="380" r:id="rId60"/>
    <p:sldId id="718" r:id="rId61"/>
    <p:sldId id="404" r:id="rId62"/>
    <p:sldId id="405" r:id="rId63"/>
    <p:sldId id="674" r:id="rId64"/>
    <p:sldId id="407" r:id="rId65"/>
    <p:sldId id="408" r:id="rId66"/>
    <p:sldId id="403" r:id="rId67"/>
    <p:sldId id="376" r:id="rId68"/>
    <p:sldId id="382" r:id="rId69"/>
    <p:sldId id="383" r:id="rId70"/>
    <p:sldId id="377" r:id="rId71"/>
    <p:sldId id="387" r:id="rId72"/>
    <p:sldId id="378" r:id="rId73"/>
    <p:sldId id="600" r:id="rId74"/>
    <p:sldId id="755" r:id="rId75"/>
    <p:sldId id="759" r:id="rId76"/>
    <p:sldId id="642" r:id="rId77"/>
    <p:sldId id="602" r:id="rId78"/>
    <p:sldId id="325" r:id="rId79"/>
    <p:sldId id="645" r:id="rId80"/>
    <p:sldId id="646" r:id="rId81"/>
    <p:sldId id="639" r:id="rId82"/>
    <p:sldId id="643" r:id="rId83"/>
    <p:sldId id="644" r:id="rId84"/>
    <p:sldId id="603" r:id="rId85"/>
    <p:sldId id="601" r:id="rId86"/>
    <p:sldId id="335" r:id="rId87"/>
    <p:sldId id="336" r:id="rId88"/>
    <p:sldId id="756" r:id="rId89"/>
    <p:sldId id="757" r:id="rId90"/>
    <p:sldId id="412" r:id="rId91"/>
    <p:sldId id="414" r:id="rId92"/>
    <p:sldId id="413" r:id="rId93"/>
    <p:sldId id="758" r:id="rId94"/>
    <p:sldId id="401" r:id="rId95"/>
    <p:sldId id="399" r:id="rId96"/>
    <p:sldId id="400" r:id="rId97"/>
    <p:sldId id="402" r:id="rId98"/>
    <p:sldId id="641" r:id="rId99"/>
    <p:sldId id="389" r:id="rId100"/>
    <p:sldId id="339" r:id="rId101"/>
    <p:sldId id="764" r:id="rId102"/>
    <p:sldId id="765" r:id="rId103"/>
    <p:sldId id="766" r:id="rId104"/>
    <p:sldId id="767" r:id="rId105"/>
    <p:sldId id="768" r:id="rId106"/>
    <p:sldId id="769" r:id="rId107"/>
    <p:sldId id="771" r:id="rId108"/>
    <p:sldId id="770" r:id="rId1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EB1D1-3B6B-4554-BA53-7E8D27B7DF7E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F7F02-FE08-4D9B-898A-09E23D3B1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5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065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188C8-0DB0-47C3-5B81-72EB16977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FE7621-51DB-2952-AD15-A4D41978D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79A272-5412-24DF-1658-7DCB69350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99AD71-05A0-4EBA-6817-99B5F2CA8B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18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AF598-3D34-0C57-8C2A-2E42495C6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2EE02D-99E4-F9FD-FEA6-D871FF53F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99B30-4E15-8416-476B-EFA593915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0B0ED-CA6F-91CE-FA49-1D02CD4CD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33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F4D6-A112-2B61-3ABB-6BC7461C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800474-B679-96E9-7E16-7F83659C3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A853C9-4A9F-2FB3-0C5D-E7BE4FC78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C026FC-41EA-0A0D-98DC-FA43402F4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98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A7426-0D24-27A5-0D93-E131830E6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B6407-798D-F998-2D1B-BF0B1FFCB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744F8-67F4-3EA5-AFDA-D8DD13936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E5EAA-2935-EB3A-8B26-93FC40F0B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947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46846-7D6D-65BC-98BD-DF2B9B94C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14787-BC02-9B75-9D2E-C17B0AE89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DEB980-1C56-C41E-2B2A-1A6D5C47D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5124-C86D-5189-3E39-7FD520DCA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311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84890-30D5-9A19-20D6-15686D9F6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1AFFDA-9F7D-8C14-B6D9-67CDCC2C1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8FE6E8-1396-5A50-CE5D-49092166F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23033-049E-57AE-1D76-211E66E37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1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A9771-6665-8AD8-601D-6887CDB6B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EC00AB-ABBB-E101-4F60-49CCA5B00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572F82-8E88-1851-4CF2-49E1BCDE0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18B4E0-19C7-52D2-61AB-B611EB12B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404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5DCE5-33CD-47B9-E96D-9CDCBD899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257C58-21EB-6F6B-24C1-136F37AE7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FEA37-DB17-AE64-158C-544724776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998F7-C373-1E90-3A54-7DC530655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253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2552B-A1F9-3FEB-1E18-BA30F488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6B0076-B136-EE93-F179-9C8184FC1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564539-7675-20C6-5B6B-F0136B4E6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E86DE-DC07-0217-A0E4-3A75DB2E4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683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A99C5-784D-CABB-F5C6-958112A32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B0F969-9BD9-33FE-104F-86C7A0C989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631729-DAB1-23F3-263A-9D871BC43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5D4A8C-51D9-21E7-348B-76AC045DA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43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37AC8-0334-DE73-4A7B-DFA2AD9C9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8D34-8EA3-3445-2071-E928FD017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1EEA8C-DD6D-4044-6DCF-BFFE781F7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823C2-806E-B224-67C1-9B34F63AC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22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C9530-B7ED-3735-A270-028F8ABE9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82CCD7-A428-554E-B7AB-E516DBE0E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29569F-FE8A-170D-FD3A-3FF32C119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C4A61F-1896-2210-7B4D-555962B6B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3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90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85469-07DF-F402-091A-066074584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9804BF-5B87-691C-48AC-F676BA487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622D75-5298-FD5E-ADB4-6B0CC04CB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FCADA8-732F-3824-C5A2-F157AFFA4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214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2704-98C0-01FB-985E-7474DD666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17BD08-4B9D-8E26-CF2B-46753610E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A1E032-CEE1-FA6C-661C-71F525985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609B64-C155-FA2E-108A-82B88A2C5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41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559F8-6D2A-7D2C-DD59-2C420F81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25AE99-4817-7E87-9FEB-32F8E6BD8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8B9679-3779-A686-0590-6414EF955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DBE12F-F92F-6180-544D-8BB2865858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82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09B7C-AC9B-D9AB-8D6B-AFCF57CC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BACFBF-6117-958C-56E7-D177BB328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FB3B30-1053-8186-CEB1-35DE7FD4B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F1715E-936C-02F5-8242-7F0C2B994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5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9D470-DD8D-0C55-2EBE-C114251C0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4F299A-28DF-BBA2-F0F7-9DE387AF3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5432A4-C3EC-9DEC-3E24-0184FF4C3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84B04-4BA3-72BB-8110-022F693EA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29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7CBC8-9988-3D08-E7AF-51B79EA5B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63E1F1-15EA-5E9C-143F-012011D81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B3395A-AA76-5C6F-84E7-4FF4291A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554503-0F09-9EF5-D0E2-592B28165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15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0F85B-58C5-92F6-8270-EB15EDAB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739F97-9F87-1A8B-7BE2-B4386E7A5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A29348-4DD8-D22F-5C8B-865449007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2EAA4-C486-8C6C-B122-B928184AE6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307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79849-62D0-A43C-52E2-8DB42FD12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45189B-BE20-0FF1-9CD8-6EDCE540A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4D9C9-C144-4B8B-F589-1C221F723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102AC3-75B4-6252-8B82-D4F15BDC4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43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DF8D-4D9D-5D64-E64D-96FBDD4E2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136BCE-A284-0355-3E33-5D114335C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AFAB6C-0660-9510-B572-991FE7849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AE6EEB-F127-D11E-6533-DA3950AB8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561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7509C-D15B-86FD-8CE8-E20FEA60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6349EA-922D-1904-90AA-1F9A71073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6D96A0-A8EC-53F9-9F0C-DB1FBE152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9AEDA5-8753-FC84-C303-C705D2968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536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63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68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0FDA0-DE70-B78D-457C-7B30B085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BF053B-641A-2EAF-B5B9-CD6C03425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04B013-1629-272B-605B-312BD5828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DAEA8A-7F03-2D82-79B4-70B968B9D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45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2C00D-3B68-172A-74E8-97264CCDD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57A59D-5D1E-A8DA-3BDF-E71F17298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E65D22-EC38-7D68-5A0E-A3890B3B2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E44CD1-8703-D3D2-0CC7-1959A3FC5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44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B9CFA-2E30-EA22-A1F0-4FF40B306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6B73C5-34FE-D955-2357-E7FFC53A9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438AD1-342A-BC8E-FA9A-A42FED89C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FDDEF3-4FD8-88E0-B17E-A34957A2C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23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D5785-BF45-A055-C4F1-08B450E71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B90D02-DD07-34BD-D794-C0B6A8860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A85773-8515-71F6-F949-73A046DD5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E89657-0E65-BE05-D43A-252D59A5C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77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A8ED-506E-6547-C5E0-B546CEB37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3B5D90-BB2E-8233-6B7B-DAA6770A4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BD84A7-894D-A172-336D-E5E020DE8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5188EE-68AA-B3AF-5B11-7E7151A04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58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E825C-6D35-1D61-6205-83C782B1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8811BA-E57C-61A9-DC36-A2F1E8965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0BCDDE-3FB9-7320-FAC9-EE811059C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0D5425-E841-7889-69E2-7F3549B29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F7F02-FE08-4D9B-898A-09E23D3B144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92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DDFB8-DE88-50FA-3B3C-A90FAB8F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852A6D-8DEE-8CD0-4AF9-577683D5C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62ECA-C4C2-63DA-0321-AC9F708D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D04F-30EB-31E1-BFC2-9A71905F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3510F-2153-7694-9D08-89181E49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9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A5A85-324E-ED23-D1E7-74770E69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D8FE99-2314-B07D-C0AC-725E0C15E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08415-BC9E-05D8-874F-E2E9D161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C4718-C94D-58CF-2AD7-B20C9F42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C187E-D884-8609-5617-5338FF81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9D60C-4EA0-D35A-1F33-CCB96BBB3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4A632A-3296-C773-5C5D-9994FA323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56818-1B9E-BDD9-0EEE-EFDF1FDB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0A8C6-93AA-03D9-07AE-444F3FD5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B319E-CFC8-8693-942D-6D42A54B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09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1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EE30-EDAB-E8A1-62D5-817ECAC0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0F076-4E3A-C49D-74B6-38944909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BF138-E1C5-F546-A64D-9344E7D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D9D84-90D3-885C-2563-020407AF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FFC4F-EB65-2270-4058-D19B1F56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6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9A5FD-FD80-B468-A712-3D335679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685A4-F4B4-1474-EF19-AFB6794D0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C5ABC-05D9-B309-9ABF-684F74E5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83243-3809-41B2-A6A8-AA533CCA6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70BB7-D30C-1B07-F65C-856612BB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3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1D0B0-81E7-385D-9E83-0D216882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50730-8699-84E7-F0CC-CB3FCEDF8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DCC1BA-B38B-3013-80E1-9126FC19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3B3725-8391-C23A-783F-0CB21267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300633-19FA-A344-C739-C97BBFE2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C0601E-64FB-B131-0F27-8E03CC99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7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D051B-9CE3-41CA-F66C-28E330DA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A9A76-E2D2-FF8A-111C-52C65E1C9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DB2FE7-831C-E577-7448-F12BBD512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E64C7-E1E3-9FFF-9478-9F112EE7A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7F5DBA-014C-679D-B658-E4632B0F5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325543-3E56-2B6F-B7BC-DEDACD28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65BA1C-0BCE-A338-BD39-A2EB5346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ACAC5-3FA7-6945-C08E-05263F80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9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D2808-9E3B-A6BC-AB17-9D71CC4E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843C82-D5A6-7D2A-A136-8E25539A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8F697-E9CE-64B0-90BC-CAF24A5B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91554C-9A9A-9A16-477B-07736687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25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5B2038-370F-31EF-B22D-5398BD54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7ED212-1FF1-BD4C-50FA-5D63F8F4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4AB307-8234-8F4C-FB27-5088B69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6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F3C35-9BEE-F1EA-72FE-91E2B6ED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B50BD-D17D-A94E-AF1E-B6E11912F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EEA794-01BA-0365-3AE3-DE6C38C79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D7185D-4B9A-208A-E017-98EE5B59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E35FC6-0D10-1AB1-DF71-3E0D4DCB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84C59E-6FF4-A2EA-9303-946F5054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06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3692A-241E-E982-C3FA-2C777E18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DCAD2-D9F1-6E3B-1F44-BC8EE9494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5C2F8F-45F5-652A-5F62-F211BB86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004F4-F735-4A3F-1B0F-EB465D9C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B77311-083D-0891-F54F-12FB72B3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974C57-C0BD-3999-BD1E-965AD796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8CE38E-1065-E321-940F-ED786D7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726D1-5528-6C6D-D81F-6803237DE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DBC9D-7E6B-179B-5C22-1AD5A65D3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85A03-2128-4C6D-B8AB-2BAEB007A2F5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754C7-DD11-305E-2616-A3C6850D5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4CE7C-752D-9901-4BD4-242CF92F7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EE095-CA6B-45BE-A07B-A27AB0A49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5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860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1531934" y="2564895"/>
            <a:ext cx="9130310" cy="80072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ko-KR" altLang="en-US" sz="2600" dirty="0"/>
              <a:t>강화학습</a:t>
            </a:r>
            <a:r>
              <a:rPr lang="en-US" altLang="ko-KR" sz="2600" dirty="0"/>
              <a:t>(Reinforcement Learning) - 1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223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656BC212-3D6C-9076-13ED-945F6B014BFF}"/>
              </a:ext>
            </a:extLst>
          </p:cNvPr>
          <p:cNvSpPr txBox="1">
            <a:spLocks/>
          </p:cNvSpPr>
          <p:nvPr/>
        </p:nvSpPr>
        <p:spPr>
          <a:xfrm>
            <a:off x="906813" y="983226"/>
            <a:ext cx="10695251" cy="5781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7200" b="1" dirty="0"/>
              <a:t>Markov Decision Process (MDP, </a:t>
            </a:r>
            <a:r>
              <a:rPr lang="ko-KR" altLang="en-US" sz="7200" b="1" dirty="0" err="1"/>
              <a:t>마르코프</a:t>
            </a:r>
            <a:r>
              <a:rPr lang="ko-KR" altLang="en-US" sz="7200" b="1" dirty="0"/>
              <a:t> 결정 과정</a:t>
            </a:r>
            <a:r>
              <a:rPr lang="en-US" altLang="ko-KR" sz="7200" b="1" dirty="0"/>
              <a:t>)</a:t>
            </a:r>
            <a:r>
              <a:rPr lang="en-US" altLang="ko-KR" sz="7200" dirty="0"/>
              <a:t> – cont.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6400" b="1" dirty="0">
                <a:solidFill>
                  <a:srgbClr val="0070C0"/>
                </a:solidFill>
              </a:rPr>
              <a:t>3. </a:t>
            </a:r>
            <a:r>
              <a:rPr lang="ko-KR" altLang="en-US" sz="6400" b="1" dirty="0">
                <a:solidFill>
                  <a:srgbClr val="0070C0"/>
                </a:solidFill>
              </a:rPr>
              <a:t>상태</a:t>
            </a:r>
            <a:r>
              <a:rPr lang="en-US" altLang="ko-KR" sz="6400" b="1" dirty="0">
                <a:solidFill>
                  <a:srgbClr val="0070C0"/>
                </a:solidFill>
              </a:rPr>
              <a:t> </a:t>
            </a:r>
            <a:r>
              <a:rPr lang="ko-KR" altLang="en-US" sz="6400" b="1" dirty="0">
                <a:solidFill>
                  <a:srgbClr val="0070C0"/>
                </a:solidFill>
              </a:rPr>
              <a:t>전이</a:t>
            </a:r>
            <a:r>
              <a:rPr lang="en-US" altLang="ko-KR" sz="6400" b="1" dirty="0">
                <a:solidFill>
                  <a:srgbClr val="0070C0"/>
                </a:solidFill>
              </a:rPr>
              <a:t>(state transition)(</a:t>
            </a:r>
            <a:r>
              <a:rPr lang="ko-KR" altLang="en-US" sz="6400" b="1" dirty="0">
                <a:solidFill>
                  <a:srgbClr val="0070C0"/>
                </a:solidFill>
              </a:rPr>
              <a:t>계속</a:t>
            </a:r>
            <a:r>
              <a:rPr lang="en-US" altLang="ko-KR" sz="6400" b="1" dirty="0">
                <a:solidFill>
                  <a:srgbClr val="0070C0"/>
                </a:solidFill>
              </a:rPr>
              <a:t>)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400" b="1" dirty="0">
                <a:latin typeface="KoPub돋움체_Pro Bold" pitchFamily="18" charset="-127"/>
                <a:ea typeface="KoPub돋움체_Pro Bold" pitchFamily="18" charset="-127"/>
              </a:rPr>
              <a:t>Grid world</a:t>
            </a:r>
            <a:r>
              <a:rPr lang="ko-KR" altLang="en-US" sz="6400" b="1" dirty="0">
                <a:latin typeface="KoPub돋움체_Pro Bold" pitchFamily="18" charset="-127"/>
                <a:ea typeface="KoPub돋움체_Pro Bold" pitchFamily="18" charset="-127"/>
              </a:rPr>
              <a:t>의 모델비교</a:t>
            </a:r>
            <a:endParaRPr lang="en-US" altLang="ko-KR" sz="64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49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49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49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49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49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49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49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49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49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altLang="ko-KR" sz="6400" b="1" dirty="0">
                <a:latin typeface="KoPub돋움체_Pro Bold" pitchFamily="18" charset="-127"/>
                <a:ea typeface="KoPub돋움체_Pro Bold" pitchFamily="18" charset="-127"/>
              </a:rPr>
              <a:t>    		 </a:t>
            </a:r>
            <a:r>
              <a:rPr lang="ko-KR" altLang="en-US" sz="6400" dirty="0">
                <a:latin typeface="KoPub돋움체_Pro Bold" pitchFamily="18" charset="-127"/>
                <a:ea typeface="KoPub돋움체_Pro Bold" pitchFamily="18" charset="-127"/>
              </a:rPr>
              <a:t>모델의 출력은 현재 상태</a:t>
            </a:r>
            <a:r>
              <a:rPr lang="en-US" altLang="ko-KR" sz="6400" dirty="0">
                <a:latin typeface="KoPub돋움체_Pro Bold" pitchFamily="18" charset="-127"/>
                <a:ea typeface="KoPub돋움체_Pro Bold" pitchFamily="18" charset="-127"/>
              </a:rPr>
              <a:t>(state)</a:t>
            </a:r>
            <a:r>
              <a:rPr lang="ko-KR" altLang="en-US" sz="6400" dirty="0">
                <a:latin typeface="KoPub돋움체_Pro Bold" pitchFamily="18" charset="-127"/>
                <a:ea typeface="KoPub돋움체_Pro Bold" pitchFamily="18" charset="-127"/>
              </a:rPr>
              <a:t>와       똑같은 </a:t>
            </a:r>
            <a:r>
              <a:rPr lang="en-US" altLang="ko-KR" sz="6400" dirty="0">
                <a:latin typeface="KoPub돋움체_Pro Bold" pitchFamily="18" charset="-127"/>
                <a:ea typeface="KoPub돋움체_Pro Bold" pitchFamily="18" charset="-127"/>
              </a:rPr>
              <a:t>state</a:t>
            </a:r>
            <a:r>
              <a:rPr lang="ko-KR" altLang="en-US" sz="6400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sz="6400" dirty="0">
                <a:latin typeface="KoPub돋움체_Pro Bold" pitchFamily="18" charset="-127"/>
                <a:ea typeface="KoPub돋움체_Pro Bold" pitchFamily="18" charset="-127"/>
              </a:rPr>
              <a:t>action</a:t>
            </a:r>
            <a:r>
              <a:rPr lang="ko-KR" altLang="en-US" sz="6400" dirty="0">
                <a:latin typeface="KoPub돋움체_Pro Bold" pitchFamily="18" charset="-127"/>
                <a:ea typeface="KoPub돋움체_Pro Bold" pitchFamily="18" charset="-127"/>
              </a:rPr>
              <a:t>은</a:t>
            </a:r>
            <a:r>
              <a:rPr lang="en-US" altLang="ko-KR" sz="64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6400" dirty="0">
                <a:latin typeface="KoPub돋움체_Pro Bold" pitchFamily="18" charset="-127"/>
                <a:ea typeface="KoPub돋움체_Pro Bold" pitchFamily="18" charset="-127"/>
              </a:rPr>
              <a:t>몇 개의 다른 출력을 </a:t>
            </a:r>
            <a:r>
              <a:rPr lang="en-US" altLang="ko-KR" sz="6400" dirty="0">
                <a:latin typeface="KoPub돋움체_Pro Bold" pitchFamily="18" charset="-127"/>
                <a:ea typeface="KoPub돋움체_Pro Bold" pitchFamily="18" charset="-127"/>
              </a:rPr>
              <a:t> 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altLang="ko-KR" sz="6400" dirty="0">
                <a:latin typeface="KoPub돋움체_Pro Bold" pitchFamily="18" charset="-127"/>
                <a:ea typeface="KoPub돋움체_Pro Bold" pitchFamily="18" charset="-127"/>
              </a:rPr>
              <a:t> 		  action</a:t>
            </a:r>
            <a:r>
              <a:rPr lang="ko-KR" altLang="en-US" sz="6400" dirty="0">
                <a:latin typeface="KoPub돋움체_Pro Bold" pitchFamily="18" charset="-127"/>
                <a:ea typeface="KoPub돋움체_Pro Bold" pitchFamily="18" charset="-127"/>
              </a:rPr>
              <a:t>에 의해 결정됨                     나타낼 수도 있음</a:t>
            </a:r>
            <a:r>
              <a:rPr lang="en-US" altLang="ko-KR" sz="6400" dirty="0">
                <a:latin typeface="KoPub돋움체_Pro Bold" pitchFamily="18" charset="-127"/>
                <a:ea typeface="KoPub돋움체_Pro Bold" pitchFamily="18" charset="-127"/>
              </a:rPr>
              <a:t>(randomness)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altLang="ko-KR" sz="6400" dirty="0">
                <a:latin typeface="KoPub돋움체_Pro Bold" pitchFamily="18" charset="-127"/>
                <a:ea typeface="KoPub돋움체_Pro Bold" pitchFamily="18" charset="-127"/>
              </a:rPr>
              <a:t> 		   * </a:t>
            </a:r>
            <a:r>
              <a:rPr lang="en-US" altLang="ko-KR" sz="6400" dirty="0">
                <a:solidFill>
                  <a:srgbClr val="FF0000"/>
                </a:solidFill>
                <a:latin typeface="KoPub돋움체_Pro Bold" pitchFamily="18" charset="-127"/>
                <a:ea typeface="KoPub돋움체_Pro Bold" pitchFamily="18" charset="-127"/>
              </a:rPr>
              <a:t>Model-</a:t>
            </a:r>
            <a:r>
              <a:rPr lang="en-US" altLang="ko-KR" sz="6400" dirty="0" err="1">
                <a:solidFill>
                  <a:srgbClr val="FF0000"/>
                </a:solidFill>
                <a:latin typeface="KoPub돋움체_Pro Bold" pitchFamily="18" charset="-127"/>
                <a:ea typeface="KoPub돋움체_Pro Bold" pitchFamily="18" charset="-127"/>
              </a:rPr>
              <a:t>Bassed</a:t>
            </a:r>
            <a:r>
              <a:rPr lang="ko-KR" altLang="en-US" sz="6400" dirty="0">
                <a:solidFill>
                  <a:srgbClr val="FF0000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6400" dirty="0">
                <a:solidFill>
                  <a:srgbClr val="FF0000"/>
                </a:solidFill>
                <a:latin typeface="KoPub돋움체_Pro Bold" pitchFamily="18" charset="-127"/>
                <a:ea typeface="KoPub돋움체_Pro Bold" pitchFamily="18" charset="-127"/>
              </a:rPr>
              <a:t>MDP</a:t>
            </a:r>
            <a:r>
              <a:rPr lang="ko-KR" altLang="en-US" sz="6400" dirty="0">
                <a:solidFill>
                  <a:srgbClr val="FF0000"/>
                </a:solidFill>
                <a:latin typeface="KoPub돋움체_Pro Bold" pitchFamily="18" charset="-127"/>
                <a:ea typeface="KoPub돋움체_Pro Bold" pitchFamily="18" charset="-127"/>
              </a:rPr>
              <a:t>                    </a:t>
            </a:r>
            <a:r>
              <a:rPr lang="en-US" altLang="ko-KR" sz="6400" dirty="0">
                <a:solidFill>
                  <a:srgbClr val="FF0000"/>
                </a:solidFill>
                <a:latin typeface="KoPub돋움체_Pro Bold" pitchFamily="18" charset="-127"/>
                <a:ea typeface="KoPub돋움체_Pro Bold" pitchFamily="18" charset="-127"/>
              </a:rPr>
              <a:t>*</a:t>
            </a:r>
            <a:r>
              <a:rPr lang="ko-KR" altLang="en-US" sz="6400" dirty="0">
                <a:solidFill>
                  <a:srgbClr val="FF0000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6400" dirty="0">
                <a:solidFill>
                  <a:srgbClr val="FF0000"/>
                </a:solidFill>
                <a:latin typeface="KoPub돋움체_Pro Bold" pitchFamily="18" charset="-127"/>
                <a:ea typeface="KoPub돋움체_Pro Bold" pitchFamily="18" charset="-127"/>
              </a:rPr>
              <a:t>Model-Free</a:t>
            </a:r>
            <a:r>
              <a:rPr lang="ko-KR" altLang="en-US" sz="6400" dirty="0">
                <a:solidFill>
                  <a:srgbClr val="FF0000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6400" dirty="0">
                <a:solidFill>
                  <a:srgbClr val="FF0000"/>
                </a:solidFill>
                <a:latin typeface="KoPub돋움체_Pro Bold" pitchFamily="18" charset="-127"/>
                <a:ea typeface="KoPub돋움체_Pro Bold" pitchFamily="18" charset="-127"/>
              </a:rPr>
              <a:t>MDP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6400" dirty="0">
              <a:solidFill>
                <a:srgbClr val="FF0000"/>
              </a:solidFill>
              <a:latin typeface="KoPub돋움체_Pro Bold" pitchFamily="18" charset="-127"/>
              <a:ea typeface="KoPub돋움체_Pro Bold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sz="6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		   * </a:t>
            </a:r>
            <a:r>
              <a:rPr kumimoji="0" lang="ko-KR" altLang="ko-KR" sz="6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Deterministic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예측 가능, 동일 입력에 항상 동일 결과.</a:t>
            </a: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6400" b="1" dirty="0">
                <a:latin typeface="Arial" panose="020B0604020202020204" pitchFamily="34" charset="0"/>
              </a:rPr>
              <a:t>  		    * </a:t>
            </a:r>
            <a:r>
              <a:rPr kumimoji="0" lang="ko-KR" altLang="ko-KR" sz="6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Non-deterministic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예측 불가능, 동일 입력에 다양한 결과 가능. 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4900" dirty="0">
              <a:solidFill>
                <a:srgbClr val="FF0000"/>
              </a:solidFill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C61C7D-F7B2-87E4-B9E4-D63CAEF99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784" y="2266369"/>
            <a:ext cx="4673893" cy="23252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3BF62B9-C060-B6FF-D6F4-95C7BF4D98B0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312913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595F64-4B2C-0E05-FDBA-CD35BDD35535}"/>
              </a:ext>
            </a:extLst>
          </p:cNvPr>
          <p:cNvSpPr txBox="1">
            <a:spLocks/>
          </p:cNvSpPr>
          <p:nvPr/>
        </p:nvSpPr>
        <p:spPr>
          <a:xfrm>
            <a:off x="324233" y="293295"/>
            <a:ext cx="3505897" cy="625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b="1" dirty="0"/>
              <a:t>DQN(</a:t>
            </a:r>
            <a:r>
              <a:rPr lang="ko-KR" altLang="en-US" sz="3200" b="1" dirty="0"/>
              <a:t>알고리즘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F11474-9FF2-AB9F-110D-62182015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0" y="1063925"/>
            <a:ext cx="9461781" cy="57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77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F8D9C-B040-A4DC-43F3-DE95BBD0A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BEFF77F-3D9E-5DD6-7A96-A79A464315D6}"/>
              </a:ext>
            </a:extLst>
          </p:cNvPr>
          <p:cNvSpPr txBox="1">
            <a:spLocks/>
          </p:cNvSpPr>
          <p:nvPr/>
        </p:nvSpPr>
        <p:spPr>
          <a:xfrm>
            <a:off x="324233" y="293295"/>
            <a:ext cx="4385419" cy="625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b="1" dirty="0"/>
              <a:t>DQN(</a:t>
            </a:r>
            <a:r>
              <a:rPr lang="ko-KR" altLang="en-US" sz="3200" b="1" dirty="0"/>
              <a:t>소스코드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분석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41B2CA5-0DE3-8B67-0789-162BAD0C1173}"/>
              </a:ext>
            </a:extLst>
          </p:cNvPr>
          <p:cNvSpPr txBox="1">
            <a:spLocks/>
          </p:cNvSpPr>
          <p:nvPr/>
        </p:nvSpPr>
        <p:spPr>
          <a:xfrm>
            <a:off x="470429" y="1138920"/>
            <a:ext cx="10945193" cy="5531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dirty="0" err="1"/>
              <a:t>CartPole</a:t>
            </a:r>
            <a:r>
              <a:rPr lang="en-US" altLang="ko-KR" sz="1800" dirty="0"/>
              <a:t> </a:t>
            </a:r>
            <a:r>
              <a:rPr lang="ko-KR" altLang="en-US" sz="1800" dirty="0"/>
              <a:t>환경 설명 </a:t>
            </a:r>
            <a:r>
              <a:rPr lang="en-US" altLang="ko-KR" sz="1800" dirty="0"/>
              <a:t>(Gymnasium: CartPole-v1)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막대</a:t>
            </a:r>
            <a:r>
              <a:rPr lang="en-US" altLang="ko-KR" sz="1600" dirty="0"/>
              <a:t>(Pole)</a:t>
            </a:r>
            <a:r>
              <a:rPr lang="ko-KR" altLang="en-US" sz="1600" dirty="0"/>
              <a:t>가 수직으로 서 있도록 카트</a:t>
            </a:r>
            <a:r>
              <a:rPr lang="en-US" altLang="ko-KR" sz="1600" dirty="0"/>
              <a:t>(Cart)</a:t>
            </a:r>
            <a:r>
              <a:rPr lang="ko-KR" altLang="en-US" sz="1600" dirty="0"/>
              <a:t>를 왼쪽 또는 오른쪽으로 움직여 </a:t>
            </a:r>
            <a:r>
              <a:rPr lang="ko-KR" altLang="en-US" sz="1600" b="1" dirty="0"/>
              <a:t>넘어지지 않게 유지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구성 요소 </a:t>
            </a:r>
            <a:r>
              <a:rPr lang="en-US" altLang="ko-KR" sz="1600" dirty="0"/>
              <a:t>(State &amp; Action)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상태</a:t>
            </a:r>
            <a:r>
              <a:rPr lang="en-US" altLang="ko-KR" sz="1600" dirty="0"/>
              <a:t>(state): </a:t>
            </a:r>
            <a:r>
              <a:rPr lang="ko-KR" altLang="en-US" sz="1600" dirty="0"/>
              <a:t>총 </a:t>
            </a:r>
            <a:r>
              <a:rPr lang="en-US" altLang="ko-KR" sz="1600" dirty="0"/>
              <a:t>4</a:t>
            </a:r>
            <a:r>
              <a:rPr lang="ko-KR" altLang="en-US" sz="1600" dirty="0"/>
              <a:t>차원 연속형 값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>
              <a:ea typeface="KoPub돋움체_Pro Bold" pitchFamily="18" charset="-127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>
              <a:ea typeface="KoPub돋움체_Pro Bold" pitchFamily="18" charset="-127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>
              <a:ea typeface="KoPub돋움체_Pro Bold" pitchFamily="18" charset="-127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>
              <a:ea typeface="KoPub돋움체_Pro Bold" pitchFamily="18" charset="-127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>
              <a:ea typeface="KoPub돋움체_Pro Bold" pitchFamily="18" charset="-127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행동</a:t>
            </a:r>
            <a:r>
              <a:rPr lang="en-US" altLang="ko-KR" sz="1600" dirty="0"/>
              <a:t>(action): </a:t>
            </a:r>
            <a:r>
              <a:rPr lang="ko-KR" altLang="en-US" sz="1600" dirty="0"/>
              <a:t>이산형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endParaRPr lang="en-US" altLang="ko-KR" sz="1600" dirty="0"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F2FA3E-A131-7F3C-FE71-E419819F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52" y="2917089"/>
            <a:ext cx="6761129" cy="1975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78661F-B683-1CDA-BBDF-2DCC6FC6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52" y="5515496"/>
            <a:ext cx="5207631" cy="11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224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E9E15-7D28-D508-B863-61D49646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27C3884-4BE4-2CBE-EDB4-50FFD1EFABA4}"/>
              </a:ext>
            </a:extLst>
          </p:cNvPr>
          <p:cNvSpPr txBox="1">
            <a:spLocks/>
          </p:cNvSpPr>
          <p:nvPr/>
        </p:nvSpPr>
        <p:spPr>
          <a:xfrm>
            <a:off x="324233" y="293295"/>
            <a:ext cx="4385419" cy="625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b="1" dirty="0"/>
              <a:t>DQN(</a:t>
            </a:r>
            <a:r>
              <a:rPr lang="ko-KR" altLang="en-US" sz="3200" b="1" dirty="0"/>
              <a:t>소스코드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분석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083E750-9838-0B82-7CE8-08BF85F1B4E5}"/>
              </a:ext>
            </a:extLst>
          </p:cNvPr>
          <p:cNvSpPr txBox="1">
            <a:spLocks/>
          </p:cNvSpPr>
          <p:nvPr/>
        </p:nvSpPr>
        <p:spPr>
          <a:xfrm>
            <a:off x="470429" y="1138920"/>
            <a:ext cx="10945193" cy="5531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dirty="0" err="1"/>
              <a:t>CartPole</a:t>
            </a:r>
            <a:r>
              <a:rPr lang="en-US" altLang="ko-KR" sz="1800" dirty="0"/>
              <a:t> </a:t>
            </a:r>
            <a:r>
              <a:rPr lang="ko-KR" altLang="en-US" sz="1800" dirty="0"/>
              <a:t>환경 설명 </a:t>
            </a:r>
            <a:r>
              <a:rPr lang="en-US" altLang="ko-KR" sz="1800" dirty="0"/>
              <a:t>(Gymnasium: CartPole-v1)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구성 요소 </a:t>
            </a:r>
            <a:r>
              <a:rPr lang="en-US" altLang="ko-KR" sz="1600" dirty="0"/>
              <a:t>(State &amp; Action)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보상</a:t>
            </a:r>
            <a:r>
              <a:rPr lang="en-US" altLang="ko-KR" sz="1600" dirty="0"/>
              <a:t>(reward)</a:t>
            </a:r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r>
              <a:rPr lang="ko-KR" altLang="en-US" sz="1600" dirty="0"/>
              <a:t>스텝마다 </a:t>
            </a:r>
            <a:r>
              <a:rPr lang="en-US" altLang="ko-KR" sz="1600" dirty="0"/>
              <a:t>+1 </a:t>
            </a:r>
            <a:r>
              <a:rPr lang="ko-KR" altLang="en-US" sz="1600" dirty="0"/>
              <a:t>→ 막대를 오랫동안 유지할수록 점수가 커짐</a:t>
            </a:r>
            <a:br>
              <a:rPr lang="ko-KR" altLang="en-US" sz="1600" dirty="0"/>
            </a:br>
            <a:r>
              <a:rPr lang="ko-KR" altLang="en-US" sz="1600" dirty="0"/>
              <a:t>→ </a:t>
            </a:r>
            <a:r>
              <a:rPr lang="en-US" altLang="ko-KR" sz="1600" b="1" dirty="0"/>
              <a:t>Episode </a:t>
            </a:r>
            <a:r>
              <a:rPr lang="ko-KR" altLang="en-US" sz="1600" b="1" dirty="0"/>
              <a:t>종료 전까지 최대한 많은 스텝을 버티는 것이 목표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강화학습 목표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r>
              <a:rPr lang="ko-KR" altLang="en-US" sz="1600" dirty="0"/>
              <a:t>누적 보상</a:t>
            </a:r>
            <a:r>
              <a:rPr lang="en-US" altLang="ko-KR" sz="1600" dirty="0"/>
              <a:t>(Return)</a:t>
            </a:r>
            <a:r>
              <a:rPr lang="ko-KR" altLang="en-US" sz="1600" dirty="0"/>
              <a:t>을 최대화하는 정책 학습 → 즉</a:t>
            </a:r>
            <a:r>
              <a:rPr lang="en-US" altLang="ko-KR" sz="1600" dirty="0"/>
              <a:t>, </a:t>
            </a:r>
            <a:r>
              <a:rPr lang="ko-KR" altLang="en-US" sz="1600" b="1" dirty="0"/>
              <a:t>막대가 최대한 오래 넘어지지 않게 유지</a:t>
            </a:r>
            <a:endParaRPr lang="en-US" altLang="ko-KR" sz="1600" b="1" dirty="0"/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r>
              <a:rPr lang="ko-KR" altLang="en-US" sz="1600" dirty="0"/>
              <a:t>일반적으로</a:t>
            </a:r>
            <a:r>
              <a:rPr lang="en-US" altLang="ko-KR" sz="1600" dirty="0"/>
              <a:t>, </a:t>
            </a:r>
            <a:r>
              <a:rPr lang="en-US" altLang="ko-KR" sz="1600" b="1" dirty="0"/>
              <a:t>Return ≥ 200</a:t>
            </a:r>
            <a:r>
              <a:rPr lang="ko-KR" altLang="en-US" sz="1600" dirty="0"/>
              <a:t>이 평균적으로 유지되면 문제를 해결했다고 평가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왜 </a:t>
            </a:r>
            <a:r>
              <a:rPr lang="en-US" altLang="ko-KR" sz="1600" dirty="0" err="1"/>
              <a:t>CartPole</a:t>
            </a:r>
            <a:r>
              <a:rPr lang="ko-KR" altLang="en-US" sz="1600" dirty="0"/>
              <a:t>을 배울까</a:t>
            </a:r>
            <a:r>
              <a:rPr lang="en-US" altLang="ko-KR" sz="1600" dirty="0"/>
              <a:t>?</a:t>
            </a:r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FD51A0-A366-15B9-4AB0-A3364768D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31" y="5007445"/>
            <a:ext cx="7106642" cy="17718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9220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BCCD7-CDE2-8D2B-595C-4CC0E914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A964BE-FB15-17AD-63F1-7BBB6ADBF35C}"/>
              </a:ext>
            </a:extLst>
          </p:cNvPr>
          <p:cNvSpPr txBox="1">
            <a:spLocks/>
          </p:cNvSpPr>
          <p:nvPr/>
        </p:nvSpPr>
        <p:spPr>
          <a:xfrm>
            <a:off x="324233" y="293295"/>
            <a:ext cx="4385419" cy="625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b="1" dirty="0"/>
              <a:t>DQN(</a:t>
            </a:r>
            <a:r>
              <a:rPr lang="ko-KR" altLang="en-US" sz="3200" b="1" dirty="0"/>
              <a:t>소스코드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분석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D7F06FE-E5E7-86FC-CC77-27CF1151DAB9}"/>
              </a:ext>
            </a:extLst>
          </p:cNvPr>
          <p:cNvSpPr txBox="1">
            <a:spLocks/>
          </p:cNvSpPr>
          <p:nvPr/>
        </p:nvSpPr>
        <p:spPr>
          <a:xfrm>
            <a:off x="470429" y="1138920"/>
            <a:ext cx="10945193" cy="5531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600" b="1" dirty="0">
                <a:latin typeface="KoPub돋움체_Pro Bold" pitchFamily="18" charset="-127"/>
                <a:ea typeface="KoPub돋움체_Pro Bold" pitchFamily="18" charset="-127"/>
              </a:rPr>
              <a:t>강화학습 환경 생성 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sz="1600" b="1" dirty="0" err="1">
                <a:latin typeface="KoPub돋움체_Pro Bold" pitchFamily="18" charset="-127"/>
                <a:ea typeface="KoPub돋움체_Pro Bold" pitchFamily="18" charset="-127"/>
              </a:rPr>
              <a:t>CartPole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03A292-DA11-1F5B-A946-802D5317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3" y="1710378"/>
            <a:ext cx="9046670" cy="4444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07469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D4E18-E573-3754-E683-5E562EB45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272E589-4D38-5E11-7774-75BB8F12E54F}"/>
              </a:ext>
            </a:extLst>
          </p:cNvPr>
          <p:cNvSpPr txBox="1">
            <a:spLocks/>
          </p:cNvSpPr>
          <p:nvPr/>
        </p:nvSpPr>
        <p:spPr>
          <a:xfrm>
            <a:off x="324233" y="293295"/>
            <a:ext cx="4385419" cy="625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b="1" dirty="0"/>
              <a:t>DQN(</a:t>
            </a:r>
            <a:r>
              <a:rPr lang="ko-KR" altLang="en-US" sz="3200" b="1" dirty="0"/>
              <a:t>소스코드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분석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ACEE7CC2-62CF-8A94-4EFF-238BA1614136}"/>
              </a:ext>
            </a:extLst>
          </p:cNvPr>
          <p:cNvSpPr txBox="1">
            <a:spLocks/>
          </p:cNvSpPr>
          <p:nvPr/>
        </p:nvSpPr>
        <p:spPr>
          <a:xfrm>
            <a:off x="470429" y="1138920"/>
            <a:ext cx="10945193" cy="5531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600" b="1" dirty="0">
                <a:latin typeface="KoPub돋움체_Pro Bold" pitchFamily="18" charset="-127"/>
                <a:ea typeface="KoPub돋움체_Pro Bold" pitchFamily="18" charset="-127"/>
              </a:rPr>
              <a:t>강화학습 환경 생성 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sz="1600" b="1" dirty="0" err="1">
                <a:latin typeface="KoPub돋움체_Pro Bold" pitchFamily="18" charset="-127"/>
                <a:ea typeface="KoPub돋움체_Pro Bold" pitchFamily="18" charset="-127"/>
              </a:rPr>
              <a:t>CartPole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51AFEC-9423-08B2-B225-FB707782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553" y="1055962"/>
            <a:ext cx="7109082" cy="56977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29546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CB049-362B-9BED-2F27-471705CC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E6FD535-8841-59E5-E54B-335F2BCD4AD4}"/>
              </a:ext>
            </a:extLst>
          </p:cNvPr>
          <p:cNvSpPr txBox="1">
            <a:spLocks/>
          </p:cNvSpPr>
          <p:nvPr/>
        </p:nvSpPr>
        <p:spPr>
          <a:xfrm>
            <a:off x="324233" y="293295"/>
            <a:ext cx="4385419" cy="625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3200" b="1" dirty="0"/>
              <a:t>DQN(</a:t>
            </a:r>
            <a:r>
              <a:rPr lang="ko-KR" altLang="en-US" sz="3200" b="1" dirty="0"/>
              <a:t>소스코드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분석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5F0C46AA-2389-EDB3-730C-FE8A8DA44633}"/>
              </a:ext>
            </a:extLst>
          </p:cNvPr>
          <p:cNvSpPr txBox="1">
            <a:spLocks/>
          </p:cNvSpPr>
          <p:nvPr/>
        </p:nvSpPr>
        <p:spPr>
          <a:xfrm>
            <a:off x="470430" y="1138920"/>
            <a:ext cx="5025802" cy="5531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600" b="1" dirty="0"/>
              <a:t>DQN</a:t>
            </a:r>
            <a:r>
              <a:rPr lang="ko-KR" altLang="en-US" sz="1600" b="1" dirty="0"/>
              <a:t>에서 “경험</a:t>
            </a:r>
            <a:r>
              <a:rPr lang="en-US" altLang="ko-KR" sz="1600" b="1" dirty="0"/>
              <a:t>(Experience)”</a:t>
            </a:r>
            <a:r>
              <a:rPr lang="ko-KR" altLang="en-US" sz="1600" b="1" dirty="0"/>
              <a:t>을 저장하는 자료 구조</a:t>
            </a:r>
            <a:r>
              <a:rPr lang="ko-KR" altLang="en-US" sz="1600" dirty="0"/>
              <a:t>를 정의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solidFill>
                  <a:srgbClr val="0070C0"/>
                </a:solidFill>
              </a:rPr>
              <a:t>Transition = </a:t>
            </a:r>
            <a:r>
              <a:rPr lang="en-US" altLang="ko-KR" sz="1600" dirty="0" err="1">
                <a:solidFill>
                  <a:srgbClr val="0070C0"/>
                </a:solidFill>
              </a:rPr>
              <a:t>collections.namedtuple</a:t>
            </a:r>
            <a:r>
              <a:rPr lang="en-US" altLang="ko-KR" sz="1600" dirty="0">
                <a:solidFill>
                  <a:srgbClr val="0070C0"/>
                </a:solidFill>
              </a:rPr>
              <a:t>("Transition", ["</a:t>
            </a:r>
            <a:r>
              <a:rPr lang="en-US" altLang="ko-KR" sz="1600" dirty="0" err="1">
                <a:solidFill>
                  <a:srgbClr val="0070C0"/>
                </a:solidFill>
              </a:rPr>
              <a:t>s","a","r","ns","d</a:t>
            </a:r>
            <a:r>
              <a:rPr lang="en-US" altLang="ko-KR" sz="1600" dirty="0">
                <a:solidFill>
                  <a:srgbClr val="0070C0"/>
                </a:solidFill>
              </a:rPr>
              <a:t>"])</a:t>
            </a:r>
          </a:p>
          <a:p>
            <a:pPr marL="457200" lvl="1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버퍼에 경험 저장 예</a:t>
            </a:r>
          </a:p>
          <a:p>
            <a:pPr marL="457200" lvl="1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altLang="ko-KR" sz="1600" dirty="0" err="1"/>
              <a:t>buffer.append</a:t>
            </a:r>
            <a:r>
              <a:rPr lang="en-US" altLang="ko-KR" sz="1600" dirty="0"/>
              <a:t>(Transition(state, action, reward, </a:t>
            </a:r>
            <a:r>
              <a:rPr lang="en-US" altLang="ko-KR" sz="1600" dirty="0" err="1"/>
              <a:t>next_state</a:t>
            </a:r>
            <a:r>
              <a:rPr lang="en-US" altLang="ko-KR" sz="1600" dirty="0"/>
              <a:t>, done))</a:t>
            </a:r>
          </a:p>
          <a:p>
            <a:pPr marL="457200" lvl="1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altLang="ko-KR" sz="1600" dirty="0"/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dirty="0" err="1"/>
              <a:t>tf.argmax</a:t>
            </a:r>
            <a:r>
              <a:rPr lang="en-US" altLang="ko-KR" sz="1600" dirty="0"/>
              <a:t>(q[0])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/>
              <a:t>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b="1" dirty="0"/>
              <a:t>정책 </a:t>
            </a:r>
            <a:r>
              <a:rPr lang="en-US" altLang="ko-KR" sz="1600" b="1" dirty="0"/>
              <a:t>π(s) = argmaxₐ Q(s, a)</a:t>
            </a:r>
            <a:br>
              <a:rPr lang="ko-KR" altLang="en-US" sz="1600" dirty="0"/>
            </a:br>
            <a:r>
              <a:rPr lang="ko-KR" altLang="en-US" sz="1600" dirty="0"/>
              <a:t>      최적 행동을 선택하는 </a:t>
            </a:r>
            <a:r>
              <a:rPr lang="en-US" altLang="ko-KR" sz="1600" b="1" dirty="0"/>
              <a:t>exploitation</a:t>
            </a:r>
            <a:r>
              <a:rPr lang="ko-KR" altLang="en-US" sz="1600" dirty="0"/>
              <a:t> 단계</a:t>
            </a:r>
            <a:endParaRPr lang="en-US" altLang="ko-KR" sz="1600" dirty="0"/>
          </a:p>
          <a:p>
            <a:pPr marL="457200" lvl="1" indent="0">
              <a:lnSpc>
                <a:spcPct val="100000"/>
              </a:lnSpc>
              <a:buClr>
                <a:schemeClr val="accent2"/>
              </a:buClr>
              <a:buNone/>
            </a:pPr>
            <a:endParaRPr lang="fr-FR" altLang="ko-KR" sz="1600" dirty="0"/>
          </a:p>
          <a:p>
            <a:pPr marL="457200" lvl="1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fr-FR" altLang="ko-KR" sz="1600" dirty="0"/>
              <a:t>q     = [[1.23, 0.98]]</a:t>
            </a:r>
          </a:p>
          <a:p>
            <a:pPr marL="457200" lvl="1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fr-FR" altLang="ko-KR" sz="1600" dirty="0"/>
              <a:t>q[0]  = [1.23, 0.98], </a:t>
            </a:r>
            <a:r>
              <a:rPr lang="en-US" altLang="ko-KR" sz="1600" dirty="0"/>
              <a:t>argmax(q[0]</a:t>
            </a:r>
            <a:r>
              <a:rPr lang="ko-KR" altLang="en-US" sz="1600" dirty="0"/>
              <a:t> </a:t>
            </a:r>
            <a:r>
              <a:rPr lang="en-US" altLang="ko-KR" sz="1600" dirty="0"/>
              <a:t>=</a:t>
            </a:r>
            <a:r>
              <a:rPr lang="ko-KR" altLang="en-US" sz="1600" dirty="0"/>
              <a:t> </a:t>
            </a:r>
            <a:r>
              <a:rPr lang="en-US" altLang="ko-KR" sz="1600" dirty="0"/>
              <a:t>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310A53-BC12-EB27-CDB3-8208EB32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394" y="1253612"/>
            <a:ext cx="6707732" cy="5157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35995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EB7D4-CBA1-54D2-F99A-6A7C6B22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1A16278-73A7-BE1F-8BC6-CB1A1304B316}"/>
              </a:ext>
            </a:extLst>
          </p:cNvPr>
          <p:cNvSpPr txBox="1">
            <a:spLocks/>
          </p:cNvSpPr>
          <p:nvPr/>
        </p:nvSpPr>
        <p:spPr>
          <a:xfrm>
            <a:off x="57473" y="440831"/>
            <a:ext cx="5625570" cy="6068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600" b="1" dirty="0">
                <a:latin typeface="KoPub돋움체_Pro Bold" pitchFamily="18" charset="-127"/>
                <a:ea typeface="KoPub돋움체_Pro Bold" pitchFamily="18" charset="-127"/>
              </a:rPr>
              <a:t>강화학습 환경 생성 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sz="1600" b="1" dirty="0" err="1">
                <a:latin typeface="KoPub돋움체_Pro Bold" pitchFamily="18" charset="-127"/>
                <a:ea typeface="KoPub돋움체_Pro Bold" pitchFamily="18" charset="-127"/>
              </a:rPr>
              <a:t>CartPole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 err="1"/>
              <a:t>max_next_q</a:t>
            </a:r>
            <a:r>
              <a:rPr lang="en-US" altLang="ko-KR" sz="1600" b="1" dirty="0"/>
              <a:t> = </a:t>
            </a:r>
            <a:r>
              <a:rPr lang="en-US" altLang="ko-KR" sz="1600" b="1" dirty="0" err="1"/>
              <a:t>tf.reduce_max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next_q</a:t>
            </a:r>
            <a:r>
              <a:rPr lang="en-US" altLang="ko-KR" sz="1600" b="1" dirty="0"/>
              <a:t>, axis=1)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 err="1"/>
              <a:t>next_q</a:t>
            </a:r>
            <a:r>
              <a:rPr lang="ko-KR" altLang="en-US" sz="1600" b="1" dirty="0"/>
              <a:t>의 의미</a:t>
            </a: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next_q</a:t>
            </a:r>
            <a:r>
              <a:rPr lang="ko-KR" altLang="en-US" sz="1600" dirty="0"/>
              <a:t>는 </a:t>
            </a:r>
            <a:r>
              <a:rPr lang="ko-KR" altLang="en-US" sz="1600" b="1" dirty="0"/>
              <a:t>다음 상태들에 대한 </a:t>
            </a:r>
            <a:r>
              <a:rPr lang="en-US" altLang="ko-KR" sz="1600" b="1" dirty="0"/>
              <a:t>Q</a:t>
            </a:r>
            <a:r>
              <a:rPr lang="ko-KR" altLang="en-US" sz="1600" b="1" dirty="0"/>
              <a:t>값을 배치</a:t>
            </a:r>
            <a:r>
              <a:rPr lang="en-US" altLang="ko-KR" sz="1600" b="1" dirty="0"/>
              <a:t>(batch)</a:t>
            </a:r>
            <a:r>
              <a:rPr lang="ko-KR" altLang="en-US" sz="1600" b="1" dirty="0"/>
              <a:t>로 예측한 결과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r>
              <a:rPr lang="ko-KR" altLang="en-US" sz="1600" dirty="0"/>
              <a:t>예를 들어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배치 크기 </a:t>
            </a:r>
            <a:r>
              <a:rPr lang="en-US" altLang="ko-KR" sz="1600" dirty="0"/>
              <a:t>= 3, </a:t>
            </a:r>
            <a:r>
              <a:rPr lang="ko-KR" altLang="en-US" sz="1600" dirty="0"/>
              <a:t>행동 공간 </a:t>
            </a:r>
            <a:r>
              <a:rPr lang="en-US" altLang="ko-KR" sz="1600" dirty="0"/>
              <a:t>= 2</a:t>
            </a:r>
            <a:r>
              <a:rPr lang="ko-KR" altLang="en-US" sz="1600" dirty="0"/>
              <a:t>라면</a:t>
            </a:r>
            <a:r>
              <a:rPr lang="en-US" altLang="ko-KR" sz="1600" dirty="0"/>
              <a:t>:</a:t>
            </a:r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dirty="0" err="1"/>
              <a:t>reduce_max</a:t>
            </a:r>
            <a:r>
              <a:rPr lang="en-US" altLang="ko-KR" sz="1600" dirty="0"/>
              <a:t>(axis=1)</a:t>
            </a:r>
            <a:r>
              <a:rPr lang="ko-KR" altLang="en-US" sz="1600" dirty="0"/>
              <a:t>의 역할 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ko-KR" dirty="0"/>
              <a:t>axis=1</a:t>
            </a:r>
            <a:r>
              <a:rPr lang="ko-KR" altLang="en-US" sz="1600" dirty="0"/>
              <a:t> → </a:t>
            </a:r>
            <a:r>
              <a:rPr lang="ko-KR" altLang="en-US" sz="1600" b="1" dirty="0"/>
              <a:t>행동</a:t>
            </a:r>
            <a:r>
              <a:rPr lang="en-US" altLang="ko-KR" sz="1600" b="1" dirty="0"/>
              <a:t>(Action) </a:t>
            </a:r>
            <a:r>
              <a:rPr lang="ko-KR" altLang="en-US" sz="1600" b="1" dirty="0"/>
              <a:t>차원에서 최대값 선택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BD632D-6D8B-852F-9104-E32C53033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082" y="440831"/>
            <a:ext cx="6145142" cy="4494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1F8423-DE7A-DC5A-A370-9C3E43E7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8" y="3373476"/>
            <a:ext cx="3515216" cy="15623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DEA7ED-71D8-2CFA-BFD4-9B484AECB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964" y="6054444"/>
            <a:ext cx="3014170" cy="660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18439-2E2E-7852-6501-D5789D66795F}"/>
                  </a:ext>
                </a:extLst>
              </p:cNvPr>
              <p:cNvSpPr txBox="1"/>
              <p:nvPr/>
            </p:nvSpPr>
            <p:spPr>
              <a:xfrm>
                <a:off x="5860032" y="5299434"/>
                <a:ext cx="6096000" cy="12981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altLang="ko-KR" b="1" dirty="0"/>
                  <a:t>DQN</a:t>
                </a:r>
                <a:r>
                  <a:rPr lang="ko-KR" altLang="en-US" b="1" dirty="0"/>
                  <a:t>의 학습 목표</a:t>
                </a:r>
                <a:r>
                  <a:rPr lang="en-US" altLang="ko-KR" b="1" dirty="0"/>
                  <a:t>(target)</a:t>
                </a:r>
                <a:r>
                  <a:rPr lang="ko-KR" altLang="en-US" b="1" dirty="0"/>
                  <a:t>는 아래 식을 따른다</a:t>
                </a:r>
                <a:r>
                  <a:rPr lang="en-US" altLang="ko-KR" b="1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ko-KR" altLang="ar-AE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ar-AE" altLang="ko-KR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ar-AE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ko-KR" altLang="ar-AE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ar-AE" altLang="ko-KR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ar-AE" b="1" i="1" smtClean="0">
                          <a:latin typeface="Cambria Math" panose="02040503050406030204" pitchFamily="18" charset="0"/>
                        </a:rPr>
                        <m:t>𝜸</m:t>
                      </m:r>
                      <m:limLow>
                        <m:limLowPr>
                          <m:ctrlPr>
                            <a:rPr lang="ar-AE" altLang="ko-KR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func>
                            <m:funcPr>
                              <m:ctrlPr>
                                <a:rPr lang="ar-AE" altLang="ko-KR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fName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  <m:lim>
                          <m:sSup>
                            <m:sSupPr>
                              <m:ctrlPr>
                                <a:rPr lang="ar-AE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ar-AE" altLang="ko-KR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ko-KR" altLang="ar-AE" b="1" i="1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sepChr m:val=","/>
                          <m:ctrlPr>
                            <a:rPr lang="ar-AE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ar-AE" altLang="ko-KR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ar-AE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ko-KR" altLang="ar-AE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ar-AE" altLang="ko-KR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e>
                          <m:sSup>
                            <m:sSupPr>
                              <m:ctrlPr>
                                <a:rPr lang="ar-AE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ar-AE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ar-AE" altLang="ko-KR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ar-AE" altLang="ko-KR" b="1" dirty="0"/>
              </a:p>
              <a:p>
                <a:pPr>
                  <a:buNone/>
                </a:pPr>
                <a:r>
                  <a:rPr lang="ko-KR" altLang="en-US" b="1" dirty="0"/>
                  <a:t>이 때</a:t>
                </a:r>
              </a:p>
              <a:p>
                <a:pPr>
                  <a:buNone/>
                </a:pPr>
                <a:r>
                  <a:rPr lang="ko-KR" altLang="en-US" b="1" dirty="0"/>
                  <a:t>✔ </a:t>
                </a:r>
                <a:r>
                  <a:rPr lang="en-US" altLang="ko-KR" b="1" dirty="0" err="1">
                    <a:latin typeface="Courier New" panose="02070309020205020404" pitchFamily="49" charset="0"/>
                  </a:rPr>
                  <a:t>max_next_q</a:t>
                </a:r>
                <a:r>
                  <a:rPr lang="en-US" altLang="ko-KR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ar-AE" altLang="ko-KR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𝐦𝐚𝐱</m:t>
                            </m:r>
                          </m:fName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sub>
                        <m:sSup>
                          <m:sSupPr>
                            <m:ctrlPr>
                              <a:rPr lang="ar-AE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ar-AE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ar-AE" altLang="ko-KR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ko-KR" altLang="ar-AE" b="1" i="1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sepChr m:val=","/>
                        <m:ctrlPr>
                          <a:rPr lang="ar-AE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altLang="ko-K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ar-AE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ko-KR" altLang="ar-AE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ar-AE" altLang="ko-KR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e>
                        <m:sSup>
                          <m:sSupPr>
                            <m:ctrlPr>
                              <a:rPr lang="ar-AE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ar-AE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ar-AE" altLang="ko-KR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ar-AE" altLang="ko-KR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18439-2E2E-7852-6501-D5789D66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032" y="5299434"/>
                <a:ext cx="6096000" cy="1298176"/>
              </a:xfrm>
              <a:prstGeom prst="rect">
                <a:avLst/>
              </a:prstGeom>
              <a:blipFill>
                <a:blip r:embed="rId5"/>
                <a:stretch>
                  <a:fillRect l="-699" t="-1860" b="-65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2955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EDE90-2BF2-30BF-9F4E-12C37111E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A4A91D-FF99-3247-523E-7301E503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64" y="697447"/>
            <a:ext cx="7919887" cy="54631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36775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AF6C5-9C00-0E1A-7B66-7AB382682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BC4FE02D-2FB6-C0D0-2D8A-D4146ED93D7D}"/>
              </a:ext>
            </a:extLst>
          </p:cNvPr>
          <p:cNvSpPr txBox="1">
            <a:spLocks/>
          </p:cNvSpPr>
          <p:nvPr/>
        </p:nvSpPr>
        <p:spPr>
          <a:xfrm>
            <a:off x="6057808" y="435912"/>
            <a:ext cx="5947379" cy="60681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600" b="1" dirty="0" err="1"/>
              <a:t>tf.stack</a:t>
            </a:r>
            <a:r>
              <a:rPr lang="en-US" altLang="ko-KR" sz="1600" b="1" dirty="0"/>
              <a:t>() + </a:t>
            </a:r>
            <a:r>
              <a:rPr lang="en-US" altLang="ko-KR" sz="1600" b="1" dirty="0" err="1"/>
              <a:t>tf.gather_nd</a:t>
            </a:r>
            <a:r>
              <a:rPr lang="en-US" altLang="ko-KR" sz="1600" b="1" dirty="0"/>
              <a:t>()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idx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tf.stack</a:t>
            </a:r>
            <a:r>
              <a:rPr lang="en-US" altLang="ko-KR" sz="1600" dirty="0"/>
              <a:t>([ </a:t>
            </a:r>
            <a:r>
              <a:rPr lang="en-US" altLang="ko-KR" sz="1600" dirty="0" err="1"/>
              <a:t>tf.range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tf.shape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actions_tf</a:t>
            </a:r>
            <a:r>
              <a:rPr lang="en-US" altLang="ko-KR" sz="1600" dirty="0"/>
              <a:t>)[0]), </a:t>
            </a:r>
            <a:r>
              <a:rPr lang="en-US" altLang="ko-KR" sz="1600" dirty="0" err="1"/>
              <a:t>actions_tf</a:t>
            </a:r>
            <a:r>
              <a:rPr lang="en-US" altLang="ko-KR" sz="1600" dirty="0"/>
              <a:t> ], axis=1)</a:t>
            </a:r>
          </a:p>
          <a:p>
            <a:pPr marL="914400" lvl="2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/>
          </a:p>
          <a:p>
            <a:pPr marL="914400" lvl="2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/>
          </a:p>
          <a:p>
            <a:pPr marL="914400" lvl="2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/>
          </a:p>
          <a:p>
            <a:pPr marL="914400" lvl="2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ko-KR" dirty="0" err="1"/>
              <a:t>tf.gather_nd</a:t>
            </a:r>
            <a:r>
              <a:rPr lang="en-US" altLang="ko-KR" dirty="0"/>
              <a:t>()</a:t>
            </a:r>
            <a:r>
              <a:rPr lang="ko-KR" altLang="en-US" sz="1600" dirty="0"/>
              <a:t> → 해당 좌표의 </a:t>
            </a:r>
            <a:r>
              <a:rPr lang="en-US" altLang="ko-KR" sz="1600" dirty="0"/>
              <a:t>Q</a:t>
            </a:r>
            <a:r>
              <a:rPr lang="ko-KR" altLang="en-US" sz="1600" dirty="0"/>
              <a:t>값만 뽑기</a:t>
            </a:r>
            <a:r>
              <a:rPr lang="en-US" altLang="ko-KR" sz="1600" dirty="0" err="1"/>
              <a:t>chosen_q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tf.gather_nd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q_values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591EF59C-7792-8A4D-BD74-D18EE2F5D807}"/>
              </a:ext>
            </a:extLst>
          </p:cNvPr>
          <p:cNvSpPr txBox="1">
            <a:spLocks/>
          </p:cNvSpPr>
          <p:nvPr/>
        </p:nvSpPr>
        <p:spPr>
          <a:xfrm>
            <a:off x="57472" y="440831"/>
            <a:ext cx="5822217" cy="60681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600" b="1" dirty="0" err="1"/>
              <a:t>tf.stack</a:t>
            </a:r>
            <a:r>
              <a:rPr lang="en-US" altLang="ko-KR" sz="1600" b="1" dirty="0"/>
              <a:t>() + </a:t>
            </a:r>
            <a:r>
              <a:rPr lang="en-US" altLang="ko-KR" sz="1600" b="1" dirty="0" err="1"/>
              <a:t>tf.gather_nd</a:t>
            </a:r>
            <a:r>
              <a:rPr lang="en-US" altLang="ko-KR" sz="1600" b="1" dirty="0"/>
              <a:t>()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단계별 동작</a:t>
            </a:r>
            <a:r>
              <a:rPr lang="en-US" altLang="ko-KR" sz="1600" dirty="0"/>
              <a:t>(</a:t>
            </a:r>
            <a:r>
              <a:rPr lang="ko-KR" altLang="en-US" sz="1600" dirty="0"/>
              <a:t>예시</a:t>
            </a:r>
            <a:r>
              <a:rPr lang="en-US" altLang="ko-KR" sz="1600" dirty="0"/>
              <a:t>)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tf.stack</a:t>
            </a:r>
            <a:r>
              <a:rPr lang="en-US" altLang="ko-KR" sz="1600" dirty="0"/>
              <a:t>()</a:t>
            </a:r>
            <a:r>
              <a:rPr lang="ko-KR" altLang="en-US" sz="1600" dirty="0"/>
              <a:t> → “</a:t>
            </a:r>
            <a:r>
              <a:rPr lang="en-US" altLang="ko-KR" sz="1600" dirty="0"/>
              <a:t>Q</a:t>
            </a:r>
            <a:r>
              <a:rPr lang="ko-KR" altLang="en-US" sz="1600" dirty="0"/>
              <a:t>값 위치 좌표 만들기”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1990F5-443B-5B2B-90E2-460CBE6C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22" y="1319734"/>
            <a:ext cx="4294497" cy="22903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07F1D3-F48A-7AC8-EF5A-BEDA2137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8" y="4393066"/>
            <a:ext cx="5250426" cy="1879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F113A6-42A7-B4A3-985D-CE274448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255" y="1423256"/>
            <a:ext cx="638264" cy="18100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6441C4-FB4A-49CC-6EAC-85D16167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291" y="4393066"/>
            <a:ext cx="2236432" cy="17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1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656BC212-3D6C-9076-13ED-945F6B014BFF}"/>
              </a:ext>
            </a:extLst>
          </p:cNvPr>
          <p:cNvSpPr txBox="1">
            <a:spLocks/>
          </p:cNvSpPr>
          <p:nvPr/>
        </p:nvSpPr>
        <p:spPr>
          <a:xfrm>
            <a:off x="906813" y="1162994"/>
            <a:ext cx="10474304" cy="543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MDP(Markov Decision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Process)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ko-KR" altLang="ko-KR" sz="1700" b="1" dirty="0" err="1">
                <a:ea typeface="KoPub돋움체_Pro Bold" pitchFamily="18" charset="-127"/>
              </a:rPr>
              <a:t>Model-Based</a:t>
            </a:r>
            <a:r>
              <a:rPr lang="ko-KR" altLang="ko-KR" sz="1700" b="1" dirty="0">
                <a:ea typeface="KoPub돋움체_Pro Bold" pitchFamily="18" charset="-127"/>
              </a:rPr>
              <a:t> </a:t>
            </a:r>
            <a:r>
              <a:rPr lang="ko-KR" altLang="ko-KR" sz="1700" b="1" dirty="0" err="1">
                <a:ea typeface="KoPub돋움체_Pro Bold" pitchFamily="18" charset="-127"/>
              </a:rPr>
              <a:t>Algorithm</a:t>
            </a:r>
            <a:endParaRPr lang="en-US" altLang="ko-KR" sz="1700" b="1" dirty="0">
              <a:ea typeface="KoPub돋움체_Pro Bold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700" dirty="0">
                <a:ea typeface="KoPub돋움체_Pro Bold" pitchFamily="18" charset="-127"/>
              </a:rPr>
              <a:t>         - </a:t>
            </a:r>
            <a:r>
              <a:rPr lang="ko-KR" altLang="ko-KR" sz="1700" dirty="0">
                <a:ea typeface="KoPub돋움체_Pro Bold" pitchFamily="18" charset="-127"/>
              </a:rPr>
              <a:t>해당 알고리즘은 환경(</a:t>
            </a:r>
            <a:r>
              <a:rPr lang="ko-KR" altLang="ko-KR" sz="1700" dirty="0" err="1">
                <a:ea typeface="KoPub돋움체_Pro Bold" pitchFamily="18" charset="-127"/>
              </a:rPr>
              <a:t>Environment</a:t>
            </a:r>
            <a:r>
              <a:rPr lang="ko-KR" altLang="ko-KR" sz="1700" dirty="0">
                <a:ea typeface="KoPub돋움체_Pro Bold" pitchFamily="18" charset="-127"/>
              </a:rPr>
              <a:t>)에 대한 모든 설명(</a:t>
            </a:r>
            <a:r>
              <a:rPr lang="ko-KR" altLang="ko-KR" sz="1700" dirty="0" err="1">
                <a:ea typeface="KoPub돋움체_Pro Bold" pitchFamily="18" charset="-127"/>
              </a:rPr>
              <a:t>Description</a:t>
            </a:r>
            <a:r>
              <a:rPr lang="ko-KR" altLang="ko-KR" sz="1700" dirty="0">
                <a:ea typeface="KoPub돋움체_Pro Bold" pitchFamily="18" charset="-127"/>
              </a:rPr>
              <a:t>)을 알고 문제를 푸는 방법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700" dirty="0">
                <a:ea typeface="KoPub돋움체_Pro Bold" pitchFamily="18" charset="-127"/>
              </a:rPr>
              <a:t>         - </a:t>
            </a:r>
            <a:r>
              <a:rPr lang="ko-KR" altLang="ko-KR" sz="1700" dirty="0">
                <a:ea typeface="KoPub돋움체_Pro Bold" pitchFamily="18" charset="-127"/>
              </a:rPr>
              <a:t>직접 행동을 하지 않고, 최적의 솔루션을 찾을 수 있다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700" dirty="0">
                <a:ea typeface="KoPub돋움체_Pro Bold" pitchFamily="18" charset="-127"/>
              </a:rPr>
              <a:t>         - </a:t>
            </a:r>
            <a:r>
              <a:rPr lang="ko-KR" altLang="ko-KR" sz="1700" dirty="0">
                <a:ea typeface="KoPub돋움체_Pro Bold" pitchFamily="18" charset="-127"/>
              </a:rPr>
              <a:t>모델은 상태(State)와 행동(Action)을 받아서 다음 상태와 보상을 예측</a:t>
            </a:r>
            <a:r>
              <a:rPr lang="ko-KR" altLang="en-US" sz="1700" dirty="0">
                <a:ea typeface="KoPub돋움체_Pro Bold" pitchFamily="18" charset="-127"/>
              </a:rPr>
              <a:t>한</a:t>
            </a:r>
            <a:r>
              <a:rPr lang="ko-KR" altLang="ko-KR" sz="1700" dirty="0">
                <a:ea typeface="KoPub돋움체_Pro Bold" pitchFamily="18" charset="-127"/>
              </a:rPr>
              <a:t>다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700" dirty="0">
                <a:ea typeface="KoPub돋움체_Pro Bold" pitchFamily="18" charset="-127"/>
              </a:rPr>
              <a:t>         - </a:t>
            </a:r>
            <a:r>
              <a:rPr lang="ko-KR" altLang="ko-KR" sz="1700" dirty="0">
                <a:ea typeface="KoPub돋움체_Pro Bold" pitchFamily="18" charset="-127"/>
              </a:rPr>
              <a:t>모델은 </a:t>
            </a:r>
            <a:r>
              <a:rPr lang="ko-KR" altLang="ko-KR" sz="1700" dirty="0" err="1">
                <a:ea typeface="KoPub돋움체_Pro Bold" pitchFamily="18" charset="-127"/>
              </a:rPr>
              <a:t>Planning에</a:t>
            </a:r>
            <a:r>
              <a:rPr lang="ko-KR" altLang="ko-KR" sz="1700" dirty="0">
                <a:ea typeface="KoPub돋움체_Pro Bold" pitchFamily="18" charset="-127"/>
              </a:rPr>
              <a:t> 사용되며, 경험 전에 가능한 미래 상황을 고려하여 행동을 예측</a:t>
            </a:r>
            <a:r>
              <a:rPr lang="ko-KR" altLang="en-US" sz="1700" dirty="0">
                <a:ea typeface="KoPub돋움체_Pro Bold" pitchFamily="18" charset="-127"/>
              </a:rPr>
              <a:t>한</a:t>
            </a:r>
            <a:r>
              <a:rPr lang="ko-KR" altLang="ko-KR" sz="1700" dirty="0">
                <a:ea typeface="KoPub돋움체_Pro Bold" pitchFamily="18" charset="-127"/>
              </a:rPr>
              <a:t>다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700" dirty="0">
                <a:ea typeface="KoPub돋움체_Pro Bold" pitchFamily="18" charset="-127"/>
              </a:rPr>
              <a:t>         - </a:t>
            </a:r>
            <a:r>
              <a:rPr lang="ko-KR" altLang="ko-KR" sz="1700" dirty="0">
                <a:ea typeface="KoPub돋움체_Pro Bold" pitchFamily="18" charset="-127"/>
              </a:rPr>
              <a:t>모델과 </a:t>
            </a:r>
            <a:r>
              <a:rPr lang="ko-KR" altLang="ko-KR" sz="1700" dirty="0" err="1">
                <a:ea typeface="KoPub돋움체_Pro Bold" pitchFamily="18" charset="-127"/>
              </a:rPr>
              <a:t>Planning을</a:t>
            </a:r>
            <a:r>
              <a:rPr lang="ko-KR" altLang="ko-KR" sz="1700" dirty="0">
                <a:ea typeface="KoPub돋움체_Pro Bold" pitchFamily="18" charset="-127"/>
              </a:rPr>
              <a:t> 사용하여 해결하는 방식을 </a:t>
            </a:r>
            <a:r>
              <a:rPr lang="ko-KR" altLang="ko-KR" sz="1700" dirty="0" err="1">
                <a:ea typeface="KoPub돋움체_Pro Bold" pitchFamily="18" charset="-127"/>
              </a:rPr>
              <a:t>Model-Based라고</a:t>
            </a:r>
            <a:r>
              <a:rPr lang="ko-KR" altLang="ko-KR" sz="1700" dirty="0">
                <a:ea typeface="KoPub돋움체_Pro Bold" pitchFamily="18" charset="-127"/>
              </a:rPr>
              <a:t> </a:t>
            </a:r>
            <a:r>
              <a:rPr lang="ko-KR" altLang="en-US" sz="1700" dirty="0">
                <a:ea typeface="KoPub돋움체_Pro Bold" pitchFamily="18" charset="-127"/>
              </a:rPr>
              <a:t>함</a:t>
            </a:r>
            <a:r>
              <a:rPr lang="ko-KR" altLang="ko-KR" sz="1700" dirty="0">
                <a:ea typeface="KoPub돋움체_Pro Bold" pitchFamily="18" charset="-127"/>
              </a:rPr>
              <a:t> </a:t>
            </a:r>
            <a:endParaRPr lang="en-US" altLang="ko-KR" sz="1700" dirty="0"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ko-KR" altLang="ko-KR" sz="1600" b="1" dirty="0" err="1">
                <a:ea typeface="KoPub돋움체_Pro Bold" pitchFamily="18" charset="-127"/>
              </a:rPr>
              <a:t>Model-Free</a:t>
            </a:r>
            <a:r>
              <a:rPr lang="ko-KR" altLang="ko-KR" sz="1600" b="1" dirty="0">
                <a:ea typeface="KoPub돋움체_Pro Bold" pitchFamily="18" charset="-127"/>
              </a:rPr>
              <a:t> </a:t>
            </a:r>
            <a:r>
              <a:rPr lang="ko-KR" altLang="ko-KR" sz="1600" b="1" dirty="0" err="1">
                <a:ea typeface="KoPub돋움체_Pro Bold" pitchFamily="18" charset="-127"/>
              </a:rPr>
              <a:t>Algorithm</a:t>
            </a:r>
            <a:endParaRPr lang="ko-KR" altLang="ko-KR" sz="1600" b="1" dirty="0">
              <a:solidFill>
                <a:srgbClr val="0070C0"/>
              </a:solidFill>
              <a:ea typeface="KoPub돋움체_Pro Bold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ea typeface="KoPub돋움체_Pro Bold" pitchFamily="18" charset="-127"/>
              </a:rPr>
              <a:t>        - </a:t>
            </a:r>
            <a:r>
              <a:rPr lang="ko-KR" altLang="ko-KR" sz="1600" dirty="0">
                <a:ea typeface="KoPub돋움체_Pro Bold" pitchFamily="18" charset="-127"/>
              </a:rPr>
              <a:t>해당 알고리즘은 환경(</a:t>
            </a:r>
            <a:r>
              <a:rPr lang="ko-KR" altLang="ko-KR" sz="1600" dirty="0" err="1">
                <a:ea typeface="KoPub돋움체_Pro Bold" pitchFamily="18" charset="-127"/>
              </a:rPr>
              <a:t>Environment</a:t>
            </a:r>
            <a:r>
              <a:rPr lang="ko-KR" altLang="ko-KR" sz="1600" dirty="0">
                <a:ea typeface="KoPub돋움체_Pro Bold" pitchFamily="18" charset="-127"/>
              </a:rPr>
              <a:t>)을 모르는 상태에서 직접 수행하는 방식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ea typeface="KoPub돋움체_Pro Bold" pitchFamily="18" charset="-127"/>
              </a:rPr>
              <a:t>        - </a:t>
            </a:r>
            <a:r>
              <a:rPr lang="ko-KR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에이전트(</a:t>
            </a:r>
            <a:r>
              <a:rPr lang="ko-KR" altLang="ko-KR" sz="1600" b="1" dirty="0" err="1">
                <a:solidFill>
                  <a:srgbClr val="0070C0"/>
                </a:solidFill>
                <a:ea typeface="KoPub돋움체_Pro Bold" pitchFamily="18" charset="-127"/>
              </a:rPr>
              <a:t>Agent</a:t>
            </a:r>
            <a:r>
              <a:rPr lang="ko-KR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)가 행동을 통해 보상 합의 </a:t>
            </a:r>
            <a:r>
              <a:rPr lang="ko-KR" altLang="ko-KR" sz="1600" b="1" dirty="0" err="1">
                <a:solidFill>
                  <a:srgbClr val="0070C0"/>
                </a:solidFill>
                <a:ea typeface="KoPub돋움체_Pro Bold" pitchFamily="18" charset="-127"/>
              </a:rPr>
              <a:t>기대값을</a:t>
            </a:r>
            <a:r>
              <a:rPr lang="ko-KR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 최대로 하는 </a:t>
            </a:r>
            <a:r>
              <a:rPr lang="ko-KR" altLang="ko-KR" sz="1600" b="1" dirty="0" err="1">
                <a:solidFill>
                  <a:srgbClr val="0070C0"/>
                </a:solidFill>
                <a:ea typeface="KoPub돋움체_Pro Bold" pitchFamily="18" charset="-127"/>
              </a:rPr>
              <a:t>Policy</a:t>
            </a:r>
            <a:r>
              <a:rPr lang="ko-KR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 </a:t>
            </a:r>
            <a:r>
              <a:rPr lang="ko-KR" altLang="ko-KR" sz="1600" b="1" dirty="0" err="1">
                <a:solidFill>
                  <a:srgbClr val="0070C0"/>
                </a:solidFill>
                <a:ea typeface="KoPub돋움체_Pro Bold" pitchFamily="18" charset="-127"/>
              </a:rPr>
              <a:t>Function을</a:t>
            </a:r>
            <a:r>
              <a:rPr lang="ko-KR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 찾</a:t>
            </a:r>
            <a:r>
              <a:rPr lang="ko-KR" altLang="en-US" sz="1600" b="1" dirty="0">
                <a:solidFill>
                  <a:srgbClr val="0070C0"/>
                </a:solidFill>
                <a:ea typeface="KoPub돋움체_Pro Bold" pitchFamily="18" charset="-127"/>
              </a:rPr>
              <a:t>음</a:t>
            </a:r>
            <a:endParaRPr lang="ko-KR" altLang="ko-KR" sz="1600" b="1" dirty="0">
              <a:solidFill>
                <a:srgbClr val="0070C0"/>
              </a:solidFill>
              <a:ea typeface="KoPub돋움체_Pro Bold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ea typeface="KoPub돋움체_Pro Bold" pitchFamily="18" charset="-127"/>
              </a:rPr>
              <a:t>        - </a:t>
            </a:r>
            <a:r>
              <a:rPr lang="ko-KR" altLang="ko-KR" sz="1600" dirty="0">
                <a:ea typeface="KoPub돋움체_Pro Bold" pitchFamily="18" charset="-127"/>
              </a:rPr>
              <a:t>환경에 대해 알지 못하고, 다음의 상태와 보상을 수동적으로 행동하여 얻</a:t>
            </a:r>
            <a:r>
              <a:rPr lang="ko-KR" altLang="en-US" sz="1600" dirty="0">
                <a:ea typeface="KoPub돋움체_Pro Bold" pitchFamily="18" charset="-127"/>
              </a:rPr>
              <a:t>는</a:t>
            </a:r>
            <a:r>
              <a:rPr lang="ko-KR" altLang="ko-KR" sz="1600" dirty="0">
                <a:ea typeface="KoPub돋움체_Pro Bold" pitchFamily="18" charset="-127"/>
              </a:rPr>
              <a:t>다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ea typeface="KoPub돋움체_Pro Bold" pitchFamily="18" charset="-127"/>
              </a:rPr>
              <a:t>        - </a:t>
            </a:r>
            <a:r>
              <a:rPr lang="ko-KR" altLang="ko-KR" sz="1600" dirty="0">
                <a:ea typeface="KoPub돋움체_Pro Bold" pitchFamily="18" charset="-127"/>
              </a:rPr>
              <a:t>환경 파악을 위해서 탐사(</a:t>
            </a:r>
            <a:r>
              <a:rPr lang="ko-KR" altLang="ko-KR" sz="1600" dirty="0" err="1">
                <a:ea typeface="KoPub돋움체_Pro Bold" pitchFamily="18" charset="-127"/>
              </a:rPr>
              <a:t>Exploration</a:t>
            </a:r>
            <a:r>
              <a:rPr lang="ko-KR" altLang="ko-KR" sz="1600" dirty="0">
                <a:ea typeface="KoPub돋움체_Pro Bold" pitchFamily="18" charset="-127"/>
              </a:rPr>
              <a:t>)을 </a:t>
            </a:r>
            <a:r>
              <a:rPr lang="ko-KR" altLang="en-US" sz="1600" dirty="0">
                <a:ea typeface="KoPub돋움체_Pro Bold" pitchFamily="18" charset="-127"/>
              </a:rPr>
              <a:t>한</a:t>
            </a:r>
            <a:r>
              <a:rPr lang="ko-KR" altLang="ko-KR" sz="1600" dirty="0">
                <a:ea typeface="KoPub돋움체_Pro Bold" pitchFamily="18" charset="-127"/>
              </a:rPr>
              <a:t>다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ea typeface="KoPub돋움체_Pro Bold" pitchFamily="18" charset="-127"/>
              </a:rPr>
              <a:t>        - </a:t>
            </a:r>
            <a:r>
              <a:rPr lang="ko-KR" altLang="ko-KR" sz="1600" dirty="0">
                <a:ea typeface="KoPub돋움체_Pro Bold" pitchFamily="18" charset="-127"/>
              </a:rPr>
              <a:t>탐사는 시행착오(</a:t>
            </a:r>
            <a:r>
              <a:rPr lang="ko-KR" altLang="ko-KR" sz="1600" dirty="0" err="1">
                <a:ea typeface="KoPub돋움체_Pro Bold" pitchFamily="18" charset="-127"/>
              </a:rPr>
              <a:t>Trial</a:t>
            </a:r>
            <a:r>
              <a:rPr lang="ko-KR" altLang="ko-KR" sz="1600" dirty="0">
                <a:ea typeface="KoPub돋움체_Pro Bold" pitchFamily="18" charset="-127"/>
              </a:rPr>
              <a:t> and </a:t>
            </a:r>
            <a:r>
              <a:rPr lang="ko-KR" altLang="ko-KR" sz="1600" dirty="0" err="1">
                <a:ea typeface="KoPub돋움체_Pro Bold" pitchFamily="18" charset="-127"/>
              </a:rPr>
              <a:t>Error</a:t>
            </a:r>
            <a:r>
              <a:rPr lang="ko-KR" altLang="ko-KR" sz="1600" dirty="0">
                <a:ea typeface="KoPub돋움체_Pro Bold" pitchFamily="18" charset="-127"/>
              </a:rPr>
              <a:t>)를 통해서 </a:t>
            </a:r>
            <a:r>
              <a:rPr lang="ko-KR" altLang="ko-KR" sz="1600" dirty="0" err="1">
                <a:ea typeface="KoPub돋움체_Pro Bold" pitchFamily="18" charset="-127"/>
              </a:rPr>
              <a:t>Policy</a:t>
            </a:r>
            <a:r>
              <a:rPr lang="ko-KR" altLang="ko-KR" sz="1600" dirty="0">
                <a:ea typeface="KoPub돋움체_Pro Bold" pitchFamily="18" charset="-127"/>
              </a:rPr>
              <a:t> </a:t>
            </a:r>
            <a:r>
              <a:rPr lang="ko-KR" altLang="ko-KR" sz="1600" dirty="0" err="1">
                <a:ea typeface="KoPub돋움체_Pro Bold" pitchFamily="18" charset="-127"/>
              </a:rPr>
              <a:t>Function을</a:t>
            </a:r>
            <a:r>
              <a:rPr lang="ko-KR" altLang="ko-KR" sz="1600" dirty="0">
                <a:ea typeface="KoPub돋움체_Pro Bold" pitchFamily="18" charset="-127"/>
              </a:rPr>
              <a:t> 점차적으로 학습</a:t>
            </a:r>
            <a:endParaRPr lang="en-US" altLang="ko-KR" sz="1600" dirty="0">
              <a:ea typeface="KoPub돋움체_Pro Bold" pitchFamily="18" charset="-127"/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>
              <a:ea typeface="KoPub돋움체_Pro Bold" pitchFamily="18" charset="-127"/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7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7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7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D87052-FC16-1607-3662-B6F9B0372AF7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3603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26B9A-43F2-D858-7E0D-0A6C963CA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FDB497-953B-CA31-AF10-C06EA4DD4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75794"/>
                <a:ext cx="10744200" cy="5944182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dirty="0"/>
                  <a:t> </a:t>
                </a:r>
                <a:r>
                  <a:rPr lang="en-US" altLang="ko-KR" sz="2000" b="1" dirty="0"/>
                  <a:t> Markov Decision Process (MDP, </a:t>
                </a:r>
                <a:r>
                  <a:rPr lang="ko-KR" altLang="en-US" sz="2000" b="1" dirty="0" err="1"/>
                  <a:t>마르코프</a:t>
                </a:r>
                <a:r>
                  <a:rPr lang="ko-KR" altLang="en-US" sz="2000" b="1" dirty="0"/>
                  <a:t> 결정 과정</a:t>
                </a:r>
                <a:r>
                  <a:rPr lang="en-US" altLang="ko-KR" sz="2000" b="1" dirty="0"/>
                  <a:t>)</a:t>
                </a:r>
                <a:r>
                  <a:rPr lang="en-US" altLang="ko-KR" sz="2000" dirty="0"/>
                  <a:t> – cont.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altLang="ko-KR" sz="1600" b="1" dirty="0">
                    <a:solidFill>
                      <a:srgbClr val="0070C0"/>
                    </a:solidFill>
                  </a:rPr>
                  <a:t>4.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정책 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(Policy)</a:t>
                </a:r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srgbClr val="FF0000"/>
                    </a:solidFill>
                  </a:rPr>
                  <a:t>정책</a:t>
                </a:r>
                <a:r>
                  <a:rPr lang="en-US" altLang="ko-KR" sz="1600" dirty="0">
                    <a:solidFill>
                      <a:srgbClr val="FF0000"/>
                    </a:solidFill>
                  </a:rPr>
                  <a:t>(policy)</a:t>
                </a:r>
                <a:r>
                  <a:rPr lang="ko-KR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ko-KR" altLang="en-US" sz="1600" dirty="0">
                    <a:solidFill>
                      <a:srgbClr val="FF0000"/>
                    </a:solidFill>
                  </a:rPr>
                  <a:t>는 </a:t>
                </a:r>
                <a:r>
                  <a:rPr lang="ko-KR" altLang="ko-KR" sz="16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에이전트가 어떤 상태 </a:t>
                </a:r>
                <a:r>
                  <a:rPr lang="ko-KR" altLang="ko-KR" sz="1600" b="1" dirty="0" err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s에서</a:t>
                </a:r>
                <a:r>
                  <a:rPr lang="ko-KR" altLang="ko-KR" sz="16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어떤 행동 </a:t>
                </a:r>
                <a:r>
                  <a:rPr lang="ko-KR" altLang="ko-KR" sz="1600" b="1" dirty="0" err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a를</a:t>
                </a:r>
                <a:r>
                  <a:rPr lang="ko-KR" altLang="ko-KR" sz="16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선택할지를 결정하는 전략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이</a:t>
                </a:r>
                <a:r>
                  <a:rPr lang="ko-KR" altLang="ko-KR" sz="16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다.</a:t>
                </a:r>
              </a:p>
              <a:p>
                <a:pPr lvl="4">
                  <a:lnSpc>
                    <a:spcPct val="150000"/>
                  </a:lnSpc>
                </a:pPr>
                <a:r>
                  <a:rPr lang="ko-KR" altLang="en-US" sz="1600" b="1" dirty="0"/>
                  <a:t>확률적 정책 </a:t>
                </a:r>
                <a:r>
                  <a:rPr lang="en-US" altLang="ko-KR" sz="1600" b="1" dirty="0"/>
                  <a:t>(Stochastic policy): </a:t>
                </a:r>
                <a14:m>
                  <m:oMath xmlns:m="http://schemas.openxmlformats.org/officeDocument/2006/math"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ko-KR" altLang="en-US" sz="1600" b="1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ko-KR" sz="16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ko-KR" altLang="en-US" sz="1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1600" b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ko-KR" altLang="en-US" sz="1600" b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ko-KR" alt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ko-KR" altLang="en-US" sz="1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1600" b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ko-KR" altLang="en-US" sz="1600" b="1" dirty="0"/>
              </a:p>
              <a:p>
                <a:pPr lvl="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상태 </a:t>
                </a:r>
                <a:r>
                  <a:rPr lang="en-US" altLang="ko-KR" sz="1600" dirty="0"/>
                  <a:t>s</a:t>
                </a:r>
                <a:r>
                  <a:rPr lang="ko-KR" altLang="en-US" sz="1600" dirty="0"/>
                  <a:t>에서 행동 </a:t>
                </a:r>
                <a:r>
                  <a:rPr lang="en-US" altLang="ko-KR" sz="1600" dirty="0"/>
                  <a:t>a</a:t>
                </a:r>
                <a:r>
                  <a:rPr lang="ko-KR" altLang="en-US" sz="1600" dirty="0"/>
                  <a:t>를 선택할 확률을 나타낸다</a:t>
                </a:r>
                <a:r>
                  <a:rPr lang="en-US" altLang="ko-KR" sz="1600" dirty="0"/>
                  <a:t>.</a:t>
                </a:r>
              </a:p>
              <a:p>
                <a:pPr lvl="4">
                  <a:lnSpc>
                    <a:spcPct val="150000"/>
                  </a:lnSpc>
                </a:pPr>
                <a:r>
                  <a:rPr lang="ko-KR" altLang="en-US" sz="1600" b="1" dirty="0"/>
                  <a:t>결정적 정책 </a:t>
                </a:r>
                <a:r>
                  <a:rPr lang="en-US" altLang="ko-KR" sz="1600" b="1" dirty="0"/>
                  <a:t>(Deterministic policy): </a:t>
                </a:r>
                <a14:m>
                  <m:oMath xmlns:m="http://schemas.openxmlformats.org/officeDocument/2006/math"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ko-KR" sz="16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ko-KR" altLang="en-US" sz="1600" b="1" dirty="0"/>
              </a:p>
              <a:p>
                <a:pPr lvl="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상태 </a:t>
                </a:r>
                <a:r>
                  <a:rPr lang="en-US" altLang="ko-KR" sz="1600" dirty="0"/>
                  <a:t>s</a:t>
                </a:r>
                <a:r>
                  <a:rPr lang="ko-KR" altLang="en-US" sz="1600" dirty="0"/>
                  <a:t>에서 항상 동일한 행동을 선택한다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b="1" dirty="0">
                    <a:solidFill>
                      <a:srgbClr val="0000FF"/>
                    </a:solidFill>
                  </a:rPr>
                  <a:t>최적 정책</a:t>
                </a:r>
                <a:r>
                  <a:rPr lang="en-US" altLang="ko-KR" sz="1600" dirty="0"/>
                  <a:t>(optimal policy)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𝜋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ko-KR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ko-KR" altLang="en-US" sz="1600" b="1" dirty="0"/>
                  <a:t>최적 상태 가치 함수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altLang="ko-KR" sz="16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최적 정책 </a:t>
                </a:r>
                <a:r>
                  <a:rPr lang="el-GR" altLang="ko-KR" sz="16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π</a:t>
                </a:r>
                <a:r>
                  <a:rPr lang="en-US" altLang="ko-KR" sz="1600" b="1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US" altLang="ko-KR" sz="16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ko-KR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ko-KR" altLang="en-US" sz="1600" dirty="0"/>
                  <a:t>는 기대되는 총 보상을 극대화하는 정책이다</a:t>
                </a:r>
                <a:endParaRPr lang="en-US" altLang="ko-KR" sz="1600" dirty="0"/>
              </a:p>
              <a:p>
                <a:pPr lvl="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ko-KR" sz="1600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endParaRPr lang="en-US" altLang="ko-KR" sz="1600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FDB497-953B-CA31-AF10-C06EA4DD4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75794"/>
                <a:ext cx="10744200" cy="594418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BCA06045-7018-3444-BECE-D02AC002CEDC}"/>
              </a:ext>
            </a:extLst>
          </p:cNvPr>
          <p:cNvSpPr txBox="1">
            <a:spLocks/>
          </p:cNvSpPr>
          <p:nvPr/>
        </p:nvSpPr>
        <p:spPr>
          <a:xfrm>
            <a:off x="721052" y="179020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038710-9876-0F92-1D58-35D43BD35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31" y="4710838"/>
            <a:ext cx="7430537" cy="5859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E98338-4907-F41E-36EE-5F012553E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028" y="5598634"/>
            <a:ext cx="9594113" cy="10803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0490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CCF15-AB81-ABEF-F9F8-57957856E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9C762-B45B-4310-80A3-B88BEFB80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9712"/>
            <a:ext cx="10724535" cy="56370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/>
              <a:t> Markov Decision Process (MDP, </a:t>
            </a:r>
            <a:r>
              <a:rPr lang="ko-KR" altLang="en-US" sz="1800" b="1" dirty="0" err="1"/>
              <a:t>마르코프</a:t>
            </a:r>
            <a:r>
              <a:rPr lang="ko-KR" altLang="en-US" sz="1800" b="1" dirty="0"/>
              <a:t> 결정 과정</a:t>
            </a:r>
            <a:r>
              <a:rPr lang="en-US" altLang="ko-KR" sz="1800" b="1" dirty="0"/>
              <a:t>)</a:t>
            </a:r>
            <a:r>
              <a:rPr lang="en-US" altLang="ko-KR" sz="1800" dirty="0"/>
              <a:t> – cont.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5. </a:t>
            </a:r>
            <a:r>
              <a:rPr lang="ko-KR" altLang="en-US" sz="1600" b="1" dirty="0">
                <a:solidFill>
                  <a:srgbClr val="0070C0"/>
                </a:solidFill>
              </a:rPr>
              <a:t>기대누적보상</a:t>
            </a:r>
            <a:endParaRPr lang="en-US" altLang="ko-KR" sz="1600" b="1" dirty="0">
              <a:solidFill>
                <a:srgbClr val="0070C0"/>
              </a:solidFill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MDP</a:t>
            </a:r>
            <a:r>
              <a:rPr lang="ko-KR" altLang="en-US" sz="1600" b="1" dirty="0"/>
              <a:t>의 목표</a:t>
            </a:r>
            <a:r>
              <a:rPr lang="en-US" altLang="ko-KR" sz="1600" b="1" dirty="0"/>
              <a:t>: </a:t>
            </a:r>
            <a:r>
              <a:rPr lang="en-US" altLang="ko-KR" sz="1600" dirty="0"/>
              <a:t>MDP</a:t>
            </a:r>
            <a:r>
              <a:rPr lang="ko-KR" altLang="en-US" sz="1600" dirty="0"/>
              <a:t>에서 에이전트는 행동을 선택하면서 보상의 총합</a:t>
            </a:r>
            <a:r>
              <a:rPr lang="en-US" altLang="ko-KR" sz="1600" dirty="0"/>
              <a:t>(</a:t>
            </a:r>
            <a:r>
              <a:rPr lang="ko-KR" altLang="en-US" sz="1600" dirty="0"/>
              <a:t>누적 보상</a:t>
            </a:r>
            <a:r>
              <a:rPr lang="en-US" altLang="ko-KR" sz="1600" dirty="0"/>
              <a:t>, return)</a:t>
            </a:r>
            <a:r>
              <a:rPr lang="ko-KR" altLang="en-US" sz="1600" dirty="0"/>
              <a:t>을 최대화하는 것이 목표이다</a:t>
            </a:r>
            <a:r>
              <a:rPr lang="en-US" altLang="ko-KR" sz="16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b="1" dirty="0"/>
              <a:t>       </a:t>
            </a:r>
            <a:r>
              <a:rPr lang="en-US" altLang="ko-KR" sz="1600" b="1" dirty="0">
                <a:sym typeface="Wingdings" panose="05000000000000000000" pitchFamily="2" charset="2"/>
              </a:rPr>
              <a:t> </a:t>
            </a:r>
            <a:r>
              <a:rPr lang="ko-KR" altLang="en-US" sz="1600" b="1" dirty="0"/>
              <a:t>기대 누적 </a:t>
            </a:r>
            <a:r>
              <a:rPr lang="ko-KR" altLang="en-US" sz="1600" b="1" dirty="0" err="1"/>
              <a:t>보상값</a:t>
            </a:r>
            <a:r>
              <a:rPr lang="en-US" altLang="ko-KR" sz="1600" dirty="0"/>
              <a:t>(expected accumulated reward)</a:t>
            </a:r>
            <a:r>
              <a:rPr lang="ko-KR" altLang="en-US" sz="1600" dirty="0"/>
              <a:t>이 최대가 되도록 하는 </a:t>
            </a:r>
            <a:r>
              <a:rPr lang="ko-KR" altLang="en-US" sz="1600" b="1" dirty="0">
                <a:solidFill>
                  <a:srgbClr val="0000FF"/>
                </a:solidFill>
              </a:rPr>
              <a:t>정책</a:t>
            </a:r>
            <a:r>
              <a:rPr lang="en-US" altLang="ko-KR" sz="1600" b="1" dirty="0">
                <a:solidFill>
                  <a:srgbClr val="0000FF"/>
                </a:solidFill>
              </a:rPr>
              <a:t>(policy)</a:t>
            </a:r>
            <a:r>
              <a:rPr lang="en-US" altLang="ko-KR" sz="1600" b="1" dirty="0">
                <a:solidFill>
                  <a:srgbClr val="FF0000"/>
                </a:solidFill>
              </a:rPr>
              <a:t> π(</a:t>
            </a:r>
            <a:r>
              <a:rPr lang="en-US" altLang="ko-KR" sz="1600" b="1" dirty="0" err="1">
                <a:solidFill>
                  <a:srgbClr val="FF0000"/>
                </a:solidFill>
              </a:rPr>
              <a:t>a∣s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r>
              <a:rPr lang="ko-KR" altLang="en-US" sz="1600" dirty="0"/>
              <a:t>를 찾는 것 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정책</a:t>
            </a:r>
            <a:r>
              <a:rPr lang="en-US" sz="1600" dirty="0"/>
              <a:t> : </a:t>
            </a:r>
            <a:r>
              <a:rPr lang="ko-KR" altLang="en-US" sz="1600" dirty="0"/>
              <a:t>각 상태에서 선택할 행동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예시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그리드 월드</a:t>
            </a:r>
            <a:r>
              <a:rPr lang="en-US" altLang="ko-KR" sz="1600" b="1" dirty="0"/>
              <a:t>(Grid World) </a:t>
            </a:r>
            <a:r>
              <a:rPr lang="ko-KR" altLang="en-US" sz="1600" dirty="0"/>
              <a:t>간단한 </a:t>
            </a:r>
            <a:r>
              <a:rPr lang="en-US" altLang="ko-KR" sz="1600" dirty="0"/>
              <a:t>2D </a:t>
            </a:r>
            <a:r>
              <a:rPr lang="ko-KR" altLang="en-US" sz="1600" dirty="0"/>
              <a:t>격자 환경에서 로봇이 목적지에 도달하는 문제</a:t>
            </a:r>
            <a:endParaRPr lang="en-US" altLang="ko-KR" sz="1600" dirty="0"/>
          </a:p>
          <a:p>
            <a:pPr lvl="3">
              <a:lnSpc>
                <a:spcPct val="150000"/>
              </a:lnSpc>
            </a:pPr>
            <a:r>
              <a:rPr lang="en-US" altLang="ko-KR" sz="1600" dirty="0"/>
              <a:t>S: </a:t>
            </a:r>
            <a:r>
              <a:rPr lang="ko-KR" altLang="en-US" sz="1600" dirty="0"/>
              <a:t>격자 위의 위치들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(1,1), (2,3) </a:t>
            </a:r>
            <a:r>
              <a:rPr lang="ko-KR" altLang="en-US" sz="1600" dirty="0"/>
              <a:t>등</a:t>
            </a:r>
            <a:r>
              <a:rPr lang="en-US" altLang="ko-KR" sz="1600" dirty="0"/>
              <a:t>)A: ↑ ↓ ← →</a:t>
            </a:r>
          </a:p>
          <a:p>
            <a:pPr lvl="3">
              <a:lnSpc>
                <a:spcPct val="150000"/>
              </a:lnSpc>
            </a:pPr>
            <a:r>
              <a:rPr lang="en-US" altLang="ko-KR" sz="1600" dirty="0"/>
              <a:t>P: </a:t>
            </a:r>
            <a:r>
              <a:rPr lang="ko-KR" altLang="en-US" sz="1600" dirty="0"/>
              <a:t>움직이려 해도 좌</a:t>
            </a:r>
            <a:r>
              <a:rPr lang="en-US" altLang="ko-KR" sz="1600" dirty="0"/>
              <a:t>, </a:t>
            </a:r>
            <a:r>
              <a:rPr lang="ko-KR" altLang="en-US" sz="1600" dirty="0"/>
              <a:t>우 각각</a:t>
            </a:r>
            <a:r>
              <a:rPr lang="en-US" altLang="ko-KR" sz="1600" dirty="0"/>
              <a:t>10% </a:t>
            </a:r>
            <a:r>
              <a:rPr lang="ko-KR" altLang="en-US" sz="1600" dirty="0"/>
              <a:t>확률로 미끄러져 엉뚱한 방향</a:t>
            </a:r>
            <a:endParaRPr lang="en-US" altLang="ko-KR" sz="1600" dirty="0"/>
          </a:p>
          <a:p>
            <a:pPr lvl="3">
              <a:lnSpc>
                <a:spcPct val="150000"/>
              </a:lnSpc>
            </a:pPr>
            <a:r>
              <a:rPr lang="en-US" altLang="ko-KR" sz="1600" dirty="0"/>
              <a:t>R: </a:t>
            </a:r>
            <a:r>
              <a:rPr lang="ko-KR" altLang="en-US" sz="1600" dirty="0"/>
              <a:t>목적지 도달 시 </a:t>
            </a:r>
            <a:r>
              <a:rPr lang="en-US" altLang="ko-KR" sz="1600" dirty="0"/>
              <a:t>+1, </a:t>
            </a:r>
            <a:r>
              <a:rPr lang="ko-KR" altLang="en-US" sz="1600" dirty="0"/>
              <a:t>벽 충돌 시 </a:t>
            </a:r>
            <a:r>
              <a:rPr lang="en-US" altLang="ko-KR" sz="1600" dirty="0"/>
              <a:t>-1</a:t>
            </a:r>
          </a:p>
          <a:p>
            <a:pPr lvl="3">
              <a:lnSpc>
                <a:spcPct val="150000"/>
              </a:lnSpc>
            </a:pPr>
            <a:r>
              <a:rPr lang="en-US" altLang="ko-KR" sz="1600" dirty="0"/>
              <a:t>γ: 0.9 (</a:t>
            </a:r>
            <a:r>
              <a:rPr lang="ko-KR" altLang="en-US" sz="1600" dirty="0"/>
              <a:t>미래 보상 고려</a:t>
            </a:r>
            <a:r>
              <a:rPr lang="en-US" altLang="ko-KR" sz="1600" dirty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215D480-45B0-5311-0D3A-B9F7BB78C7BC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91AE32-5943-CC81-0C47-6D169E40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379" y="2276540"/>
            <a:ext cx="4888184" cy="74858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995C4C-E839-26A1-BAB4-E40B2D31FC46}"/>
              </a:ext>
            </a:extLst>
          </p:cNvPr>
          <p:cNvGrpSpPr/>
          <p:nvPr/>
        </p:nvGrpSpPr>
        <p:grpSpPr>
          <a:xfrm>
            <a:off x="9522207" y="4435673"/>
            <a:ext cx="2212222" cy="2343335"/>
            <a:chOff x="5292080" y="1556792"/>
            <a:chExt cx="3184354" cy="25202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75A67FF-BB3B-EDF5-A048-D913BC3CB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556792"/>
              <a:ext cx="3184354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FE22413F-3399-A0B7-27A9-A9274B7A1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3212976"/>
              <a:ext cx="44767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5">
            <a:extLst>
              <a:ext uri="{FF2B5EF4-FFF2-40B4-BE49-F238E27FC236}">
                <a16:creationId xmlns:a16="http://schemas.microsoft.com/office/drawing/2014/main" id="{C64E1C3D-8799-388C-90B7-C362AE443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79" y="5327168"/>
            <a:ext cx="1867422" cy="129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16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1213"/>
                <a:ext cx="10515600" cy="5563058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2000" b="1" dirty="0"/>
                  <a:t> Markov Decision Process (MDP, </a:t>
                </a:r>
                <a:r>
                  <a:rPr lang="ko-KR" altLang="en-US" sz="2000" b="1" dirty="0" err="1"/>
                  <a:t>마르코프</a:t>
                </a:r>
                <a:r>
                  <a:rPr lang="ko-KR" altLang="en-US" sz="2000" b="1" dirty="0"/>
                  <a:t> 결정 과정</a:t>
                </a:r>
                <a:r>
                  <a:rPr lang="en-US" altLang="ko-KR" sz="2000" b="1" dirty="0"/>
                  <a:t>)</a:t>
                </a:r>
                <a:r>
                  <a:rPr lang="en-US" altLang="ko-KR" sz="2000" dirty="0"/>
                  <a:t> – cont.</a:t>
                </a:r>
              </a:p>
              <a:p>
                <a:pPr marL="457200" lvl="1" indent="0">
                  <a:lnSpc>
                    <a:spcPct val="160000"/>
                  </a:lnSpc>
                  <a:buClr>
                    <a:srgbClr val="FFC000"/>
                  </a:buClr>
                  <a:buNone/>
                </a:pPr>
                <a:r>
                  <a:rPr lang="en-US" altLang="ko-KR" sz="1900" b="1" dirty="0">
                    <a:solidFill>
                      <a:srgbClr val="0070C0"/>
                    </a:solidFill>
                  </a:rPr>
                  <a:t>5. </a:t>
                </a:r>
                <a:r>
                  <a:rPr lang="ko-KR" altLang="en-US" sz="1900" b="1" dirty="0">
                    <a:solidFill>
                      <a:srgbClr val="0070C0"/>
                    </a:solidFill>
                  </a:rPr>
                  <a:t>기대누적보상</a:t>
                </a:r>
                <a:r>
                  <a:rPr lang="en-US" altLang="ko-KR" sz="1900" b="1" dirty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1900" b="1" dirty="0">
                    <a:solidFill>
                      <a:srgbClr val="0070C0"/>
                    </a:solidFill>
                  </a:rPr>
                  <a:t>계속</a:t>
                </a:r>
                <a:r>
                  <a:rPr lang="en-US" altLang="ko-KR" sz="1900" b="1" dirty="0">
                    <a:solidFill>
                      <a:srgbClr val="0070C0"/>
                    </a:solidFill>
                  </a:rPr>
                  <a:t>)</a:t>
                </a:r>
              </a:p>
              <a:p>
                <a:pPr lvl="2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누적 보상치의 계산 방법 </a:t>
                </a:r>
                <a:endParaRPr lang="en-US" altLang="ko-KR" sz="1600" b="1" dirty="0"/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b="1" dirty="0"/>
                  <a:t>단순 합계 </a:t>
                </a:r>
                <a:r>
                  <a:rPr lang="en-US" altLang="ko-KR" sz="1600" b="1" dirty="0"/>
                  <a:t>: 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V(s</a:t>
                </a:r>
                <a:r>
                  <a:rPr lang="en-US" sz="1600" b="1" baseline="-25000" dirty="0">
                    <a:solidFill>
                      <a:srgbClr val="0000FF"/>
                    </a:solidFill>
                  </a:rPr>
                  <a:t>0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, s</a:t>
                </a:r>
                <a:r>
                  <a:rPr lang="en-US" sz="1600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, …) = r(s</a:t>
                </a:r>
                <a:r>
                  <a:rPr lang="en-US" sz="1600" b="1" baseline="-25000" dirty="0">
                    <a:solidFill>
                      <a:srgbClr val="0000FF"/>
                    </a:solidFill>
                  </a:rPr>
                  <a:t>0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) + r(s</a:t>
                </a:r>
                <a:r>
                  <a:rPr lang="en-US" sz="1600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) + r(s</a:t>
                </a:r>
                <a:r>
                  <a:rPr lang="en-US" sz="1600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n-US" sz="1600" b="1" dirty="0">
                    <a:solidFill>
                      <a:srgbClr val="0000FF"/>
                    </a:solidFill>
                  </a:rPr>
                  <a:t>) + …</a:t>
                </a: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연속해서 보상치가 더해지면 지속적으로 커질 수 있음</a:t>
                </a:r>
                <a:endParaRPr lang="en-US" altLang="ko-KR" sz="1600" dirty="0"/>
              </a:p>
              <a:p>
                <a:pPr lvl="2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누적 할인 보상  </a:t>
                </a:r>
                <a:r>
                  <a:rPr lang="en-US" altLang="ko-KR" sz="1600" b="1" dirty="0"/>
                  <a:t>(sum of discounted reward) :</a:t>
                </a: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en-US" sz="1600" b="1" dirty="0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 dirty="0">
                    <a:solidFill>
                      <a:srgbClr val="0000FF"/>
                    </a:solidFill>
                  </a:rPr>
                  <a:t>또는</a:t>
                </a:r>
                <a:r>
                  <a:rPr lang="en-US" altLang="ko-KR" sz="1600" b="1" dirty="0">
                    <a:solidFill>
                      <a:srgbClr val="0000FF"/>
                    </a:solidFill>
                  </a:rPr>
                  <a:t>, </a:t>
                </a:r>
              </a:p>
              <a:p>
                <a:pPr lvl="3">
                  <a:lnSpc>
                    <a:spcPct val="160000"/>
                  </a:lnSpc>
                </a:pPr>
                <a:endParaRPr lang="en-US" altLang="ko-KR" sz="1600" b="1" dirty="0">
                  <a:solidFill>
                    <a:srgbClr val="0000FF"/>
                  </a:solidFill>
                </a:endParaRPr>
              </a:p>
              <a:p>
                <a:pPr lvl="3">
                  <a:lnSpc>
                    <a:spcPct val="160000"/>
                  </a:lnSpc>
                </a:pPr>
                <a:endParaRPr lang="en-US" altLang="ko-KR" sz="1600" b="1" dirty="0">
                  <a:solidFill>
                    <a:srgbClr val="0000FF"/>
                  </a:solidFill>
                </a:endParaRPr>
              </a:p>
              <a:p>
                <a:pPr lvl="3">
                  <a:lnSpc>
                    <a:spcPct val="160000"/>
                  </a:lnSpc>
                </a:pPr>
                <a:endParaRPr lang="en-US" altLang="ko-KR" sz="1600" b="1" dirty="0">
                  <a:solidFill>
                    <a:srgbClr val="0000FF"/>
                  </a:solidFill>
                </a:endParaRPr>
              </a:p>
              <a:p>
                <a:pPr lvl="3">
                  <a:lnSpc>
                    <a:spcPct val="160000"/>
                  </a:lnSpc>
                </a:pPr>
                <a:endParaRPr lang="en-US" altLang="ko-KR" sz="1600" b="1" dirty="0">
                  <a:solidFill>
                    <a:srgbClr val="0000FF"/>
                  </a:solidFill>
                </a:endParaRPr>
              </a:p>
              <a:p>
                <a:pPr lvl="3">
                  <a:lnSpc>
                    <a:spcPct val="160000"/>
                  </a:lnSpc>
                </a:pPr>
                <a:endParaRPr lang="en-US" sz="1600" b="1" dirty="0">
                  <a:solidFill>
                    <a:srgbClr val="0000FF"/>
                  </a:solidFill>
                </a:endParaRPr>
              </a:p>
              <a:p>
                <a:pPr lvl="3">
                  <a:lnSpc>
                    <a:spcPct val="160000"/>
                  </a:lnSpc>
                </a:pPr>
                <a:endParaRPr lang="en-US" sz="1600" b="1" dirty="0">
                  <a:solidFill>
                    <a:srgbClr val="0000FF"/>
                  </a:solidFill>
                </a:endParaRP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b="1" dirty="0"/>
                  <a:t>할인율 </a:t>
                </a:r>
                <a:r>
                  <a:rPr lang="en-US" altLang="ko-KR" sz="1600" b="1" dirty="0"/>
                  <a:t>(discount factor)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: </a:t>
                </a:r>
                <a:r>
                  <a:rPr lang="ko-KR" altLang="en-US" sz="1600" dirty="0"/>
                  <a:t>미래 보상에 대한 현재 가치 반영을 위한 상수 </a:t>
                </a:r>
                <a:r>
                  <a:rPr lang="en-US" altLang="ko-KR" sz="1600" dirty="0"/>
                  <a:t>[</a:t>
                </a:r>
                <a14:m>
                  <m:oMath xmlns:m="http://schemas.openxmlformats.org/officeDocument/2006/math">
                    <m:r>
                      <a:rPr lang="el-GR" sz="1600" i="1" dirty="0">
                        <a:latin typeface="Cambria Math"/>
                      </a:rPr>
                      <m:t>𝛾</m:t>
                    </m:r>
                    <m:r>
                      <a:rPr lang="el-GR" sz="1600" i="1" dirty="0">
                        <a:latin typeface="Cambria Math"/>
                      </a:rPr>
                      <m:t> </m:t>
                    </m:r>
                    <m:r>
                      <a:rPr lang="en-US" sz="1600" b="1" i="0" dirty="0" smtClean="0">
                        <a:latin typeface="Cambria Math"/>
                      </a:rPr>
                      <m:t> : </m:t>
                    </m:r>
                    <m:r>
                      <a:rPr lang="en-US" sz="1600" b="1" i="0" dirty="0" smtClean="0">
                        <a:latin typeface="Cambria Math"/>
                      </a:rPr>
                      <m:t>𝟎</m:t>
                    </m:r>
                    <m:r>
                      <a:rPr lang="en-US" sz="1600" b="1" i="0" dirty="0" smtClean="0">
                        <a:latin typeface="Cambria Math"/>
                      </a:rPr>
                      <m:t>&lt; </m:t>
                    </m:r>
                    <m:r>
                      <a:rPr lang="el-GR" sz="1600" i="1" dirty="0">
                        <a:latin typeface="Cambria Math"/>
                      </a:rPr>
                      <m:t>𝛾</m:t>
                    </m:r>
                    <m:r>
                      <a:rPr lang="en-US" sz="1600" b="0" i="1" dirty="0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sz="1600" b="1" dirty="0"/>
                  <a:t>]</a:t>
                </a: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b="1" dirty="0">
                    <a:solidFill>
                      <a:srgbClr val="FF0000"/>
                    </a:solidFill>
                  </a:rPr>
                  <a:t>가까운 보상이 먼 미래의 보상보다 가치가 있음 </a:t>
                </a:r>
                <a:endParaRPr lang="en-US" altLang="ko-KR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1213"/>
                <a:ext cx="10515600" cy="5563058"/>
              </a:xfrm>
              <a:blipFill>
                <a:blip r:embed="rId2"/>
                <a:stretch>
                  <a:fillRect l="-290" b="-5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순서도: 연결자 3"/>
          <p:cNvSpPr/>
          <p:nvPr/>
        </p:nvSpPr>
        <p:spPr>
          <a:xfrm>
            <a:off x="10389031" y="6664271"/>
            <a:ext cx="123986" cy="13173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8236CB0-F84D-65A3-AA25-61F0AE821BEF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CE092B-41CD-66ED-BE34-275519EF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070" y="2933631"/>
            <a:ext cx="4505954" cy="495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14A05D-D97C-56B8-4113-D929608AF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353" y="4125195"/>
            <a:ext cx="2534004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50A5A2-B393-D8DE-061F-F0126F1EA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811" y="3391727"/>
            <a:ext cx="5620534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13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468B6FFF-A67E-B2DA-1ED7-97300AFE4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696" y="1024948"/>
                <a:ext cx="11227676" cy="57593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32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4500" b="1" dirty="0"/>
                  <a:t>Markov Decision Process (MDP, </a:t>
                </a:r>
                <a:r>
                  <a:rPr lang="ko-KR" altLang="en-US" sz="4500" b="1" dirty="0" err="1"/>
                  <a:t>마르코프</a:t>
                </a:r>
                <a:r>
                  <a:rPr lang="ko-KR" altLang="en-US" sz="4500" b="1" dirty="0"/>
                  <a:t> 결정 과정</a:t>
                </a:r>
                <a:r>
                  <a:rPr lang="en-US" altLang="ko-KR" sz="4500" b="1" dirty="0"/>
                  <a:t>)</a:t>
                </a:r>
                <a:r>
                  <a:rPr lang="en-US" altLang="ko-KR" sz="4500" dirty="0"/>
                  <a:t> – cont.</a:t>
                </a:r>
              </a:p>
              <a:p>
                <a:pPr marL="457200" lvl="1" indent="0">
                  <a:lnSpc>
                    <a:spcPct val="160000"/>
                  </a:lnSpc>
                  <a:buClr>
                    <a:srgbClr val="FFC000"/>
                  </a:buClr>
                  <a:buNone/>
                </a:pPr>
                <a:r>
                  <a:rPr lang="en-US" altLang="ko-KR" sz="4900" b="1" dirty="0">
                    <a:solidFill>
                      <a:srgbClr val="0070C0"/>
                    </a:solidFill>
                  </a:rPr>
                  <a:t>5. </a:t>
                </a:r>
                <a:r>
                  <a:rPr lang="ko-KR" altLang="en-US" sz="4900" b="1" dirty="0">
                    <a:solidFill>
                      <a:srgbClr val="0070C0"/>
                    </a:solidFill>
                  </a:rPr>
                  <a:t>기대누적보상</a:t>
                </a:r>
                <a:r>
                  <a:rPr lang="en-US" altLang="ko-KR" sz="4900" b="1" dirty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4900" b="1" dirty="0">
                    <a:solidFill>
                      <a:srgbClr val="0070C0"/>
                    </a:solidFill>
                  </a:rPr>
                  <a:t>계속</a:t>
                </a:r>
                <a:r>
                  <a:rPr lang="en-US" altLang="ko-KR" sz="4900" b="1" dirty="0">
                    <a:solidFill>
                      <a:srgbClr val="0070C0"/>
                    </a:solidFill>
                  </a:rPr>
                  <a:t>)</a:t>
                </a:r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en-US" altLang="ko-KR" sz="4900" dirty="0"/>
                  <a:t>MDP</a:t>
                </a:r>
                <a:r>
                  <a:rPr lang="ko-KR" altLang="en-US" sz="4900" dirty="0"/>
                  <a:t>에서 에이전트는 정책 </a:t>
                </a:r>
                <a:r>
                  <a:rPr lang="en-US" altLang="ko-KR" sz="4900" dirty="0"/>
                  <a:t>π(</a:t>
                </a:r>
                <a:r>
                  <a:rPr lang="en-US" altLang="ko-KR" sz="4900" dirty="0" err="1"/>
                  <a:t>a∣s</a:t>
                </a:r>
                <a:r>
                  <a:rPr lang="en-US" altLang="ko-KR" sz="4900" dirty="0"/>
                  <a:t>) </a:t>
                </a:r>
                <a:r>
                  <a:rPr lang="ko-KR" altLang="en-US" sz="4900" dirty="0"/>
                  <a:t>을 학습한다</a:t>
                </a:r>
                <a:r>
                  <a:rPr lang="en-US" altLang="ko-KR" sz="4900" dirty="0"/>
                  <a:t>: π(</a:t>
                </a:r>
                <a:r>
                  <a:rPr lang="en-US" altLang="ko-KR" sz="4900" dirty="0" err="1"/>
                  <a:t>a∣s</a:t>
                </a:r>
                <a:r>
                  <a:rPr lang="en-US" altLang="ko-KR" sz="4900" dirty="0"/>
                  <a:t>)</a:t>
                </a:r>
                <a:r>
                  <a:rPr lang="ko-KR" altLang="en-US" sz="4900" dirty="0"/>
                  <a:t>는</a:t>
                </a:r>
                <a:r>
                  <a:rPr lang="en-US" altLang="ko-KR" sz="4900" dirty="0"/>
                  <a:t> </a:t>
                </a:r>
                <a:r>
                  <a:rPr lang="ko-KR" altLang="en-US" sz="4900" dirty="0"/>
                  <a:t>상태 </a:t>
                </a:r>
                <a:r>
                  <a:rPr lang="en-US" altLang="ko-KR" sz="4900" dirty="0"/>
                  <a:t>s </a:t>
                </a:r>
                <a:r>
                  <a:rPr lang="ko-KR" altLang="en-US" sz="4900" dirty="0"/>
                  <a:t>에서 행동 </a:t>
                </a:r>
                <a:r>
                  <a:rPr lang="en-US" altLang="ko-KR" sz="4900" dirty="0"/>
                  <a:t>a </a:t>
                </a:r>
                <a:r>
                  <a:rPr lang="ko-KR" altLang="en-US" sz="4900" dirty="0"/>
                  <a:t>를 선택할 확률 분포이다</a:t>
                </a:r>
                <a:r>
                  <a:rPr lang="en-US" altLang="ko-KR" sz="4900" dirty="0"/>
                  <a:t>.</a:t>
                </a:r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4900" dirty="0"/>
                  <a:t>에이전트의 목표는 누적 보상 </a:t>
                </a:r>
                <a:r>
                  <a:rPr lang="en-US" altLang="ko-KR" sz="4900" dirty="0"/>
                  <a:t>(Return, G</a:t>
                </a:r>
                <a:r>
                  <a:rPr lang="en-US" altLang="ko-KR" sz="4900" baseline="-25000" dirty="0"/>
                  <a:t>t </a:t>
                </a:r>
                <a:r>
                  <a:rPr lang="en-US" altLang="ko-KR" sz="4900" dirty="0"/>
                  <a:t>​) </a:t>
                </a:r>
                <a:r>
                  <a:rPr lang="ko-KR" altLang="en-US" sz="4900" dirty="0"/>
                  <a:t>을 최대화하는 것이다</a:t>
                </a:r>
                <a:r>
                  <a:rPr lang="en-US" altLang="ko-KR" sz="4900" dirty="0"/>
                  <a:t>.</a:t>
                </a:r>
                <a:r>
                  <a:rPr lang="ko-KR" altLang="en-US" sz="4900" dirty="0"/>
                  <a:t> </a:t>
                </a:r>
                <a:endParaRPr lang="en-US" altLang="ko-KR" sz="4900" dirty="0"/>
              </a:p>
              <a:p>
                <a:pPr lvl="1">
                  <a:lnSpc>
                    <a:spcPct val="170000"/>
                  </a:lnSpc>
                  <a:buClr>
                    <a:schemeClr val="accent2"/>
                  </a:buClr>
                </a:pPr>
                <a:endParaRPr lang="en-US" altLang="ko-KR" sz="4900" dirty="0"/>
              </a:p>
              <a:p>
                <a:pPr lvl="1">
                  <a:lnSpc>
                    <a:spcPct val="170000"/>
                  </a:lnSpc>
                  <a:buClr>
                    <a:schemeClr val="accent2"/>
                  </a:buClr>
                </a:pPr>
                <a:endParaRPr lang="en-US" altLang="ko-KR" sz="4900" dirty="0"/>
              </a:p>
              <a:p>
                <a:pPr marL="457200" lvl="1" indent="0">
                  <a:lnSpc>
                    <a:spcPct val="170000"/>
                  </a:lnSpc>
                  <a:buClr>
                    <a:schemeClr val="accent2"/>
                  </a:buClr>
                  <a:buNone/>
                </a:pPr>
                <a:r>
                  <a:rPr lang="en-US" altLang="ko-KR" sz="4900" dirty="0"/>
                  <a:t>           </a:t>
                </a:r>
                <a:r>
                  <a:rPr lang="en-US" altLang="ko-KR" sz="49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4900" dirty="0"/>
                  <a:t>G</a:t>
                </a:r>
                <a:r>
                  <a:rPr lang="en-US" altLang="ko-KR" sz="4900" baseline="-25000" dirty="0"/>
                  <a:t>t </a:t>
                </a:r>
                <a:r>
                  <a:rPr lang="en-US" altLang="ko-KR" sz="4900" dirty="0"/>
                  <a:t>​: </a:t>
                </a:r>
                <a:r>
                  <a:rPr lang="ko-KR" altLang="en-US" sz="4900" dirty="0"/>
                  <a:t>시간 </a:t>
                </a:r>
                <a:r>
                  <a:rPr lang="en-US" altLang="ko-KR" sz="4900" dirty="0"/>
                  <a:t>t </a:t>
                </a:r>
                <a:r>
                  <a:rPr lang="ko-KR" altLang="en-US" sz="4900" dirty="0"/>
                  <a:t>부터 받은 보상의 총합 </a:t>
                </a:r>
                <a:r>
                  <a:rPr lang="en-US" altLang="ko-KR" sz="4900" dirty="0"/>
                  <a:t>(</a:t>
                </a:r>
                <a:r>
                  <a:rPr lang="ko-KR" altLang="en-US" sz="4900" dirty="0"/>
                  <a:t>할인율 </a:t>
                </a:r>
                <a:r>
                  <a:rPr lang="en-US" altLang="ko-KR" sz="4900" dirty="0"/>
                  <a:t>γ</a:t>
                </a:r>
                <a:r>
                  <a:rPr lang="ko-KR" altLang="en-US" sz="4900" dirty="0"/>
                  <a:t>를 고려</a:t>
                </a:r>
                <a:r>
                  <a:rPr lang="en-US" altLang="ko-KR" sz="4900" dirty="0"/>
                  <a:t>) </a:t>
                </a:r>
              </a:p>
              <a:p>
                <a:pPr marL="457200" lvl="1" indent="0">
                  <a:lnSpc>
                    <a:spcPct val="170000"/>
                  </a:lnSpc>
                  <a:buClr>
                    <a:schemeClr val="accent2"/>
                  </a:buClr>
                  <a:buNone/>
                </a:pPr>
                <a:r>
                  <a:rPr lang="ko-KR" altLang="en-US" sz="4900" dirty="0">
                    <a:latin typeface="KoPub돋움체_Pro Bold" pitchFamily="18" charset="-127"/>
                    <a:ea typeface="KoPub돋움체_Pro Bold" pitchFamily="18" charset="-127"/>
                  </a:rPr>
                  <a:t>           </a:t>
                </a:r>
                <a:r>
                  <a:rPr lang="en-US" altLang="ko-KR" sz="4900" dirty="0">
                    <a:sym typeface="Wingdings" panose="05000000000000000000" pitchFamily="2" charset="2"/>
                  </a:rPr>
                  <a:t></a:t>
                </a:r>
                <a:r>
                  <a:rPr lang="ko-KR" altLang="en-US" sz="4900" dirty="0">
                    <a:latin typeface="KoPub돋움체_Pro Bold" pitchFamily="18" charset="-127"/>
                    <a:ea typeface="KoPub돋움체_Pro Bold" pitchFamily="18" charset="-127"/>
                  </a:rPr>
                  <a:t> 할인율</a:t>
                </a:r>
                <a:r>
                  <a:rPr lang="en-US" altLang="ko-KR" sz="4900" dirty="0">
                    <a:latin typeface="KoPub돋움체_Pro Bold" pitchFamily="18" charset="-127"/>
                    <a:ea typeface="KoPub돋움체_Pro Bold" pitchFamily="18" charset="-127"/>
                  </a:rPr>
                  <a:t>(Discount) </a:t>
                </a:r>
                <a14:m>
                  <m:oMath xmlns:m="http://schemas.openxmlformats.org/officeDocument/2006/math">
                    <m:r>
                      <a:rPr lang="ko-KR" altLang="en-US" sz="4900" i="1" smtClean="0">
                        <a:latin typeface="Cambria Math" panose="02040503050406030204" pitchFamily="18" charset="0"/>
                        <a:ea typeface="KoPub돋움체_Pro Bold" pitchFamily="18" charset="-127"/>
                      </a:rPr>
                      <m:t>𝛾</m:t>
                    </m:r>
                    <m:r>
                      <a:rPr lang="en-US" altLang="ko-KR" sz="4900" b="0" i="1" smtClean="0">
                        <a:latin typeface="Cambria Math" panose="02040503050406030204" pitchFamily="18" charset="0"/>
                        <a:ea typeface="KoPub돋움체_Pro Bold" pitchFamily="18" charset="-127"/>
                      </a:rPr>
                      <m:t> </m:t>
                    </m:r>
                    <m:r>
                      <a:rPr lang="en-US" altLang="ko-KR" sz="4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4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4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4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ko-KR" altLang="en-US" sz="4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sz="4900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ko-KR" altLang="en-US" sz="4900" dirty="0"/>
                  <a:t>즉각적인 보상과 미래 보상의 영향을 보정하는 데 사용된다</a:t>
                </a:r>
                <a:r>
                  <a:rPr lang="en-US" altLang="ko-KR" sz="4900" dirty="0"/>
                  <a:t>.</a:t>
                </a:r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4900" dirty="0"/>
                  <a:t>보상</a:t>
                </a:r>
                <a:r>
                  <a:rPr lang="en-US" altLang="ko-KR" sz="4900" dirty="0"/>
                  <a:t>(Reward)</a:t>
                </a:r>
                <a:r>
                  <a:rPr lang="ko-KR" altLang="en-US" sz="4900" dirty="0"/>
                  <a:t> </a:t>
                </a:r>
                <a:r>
                  <a:rPr lang="en-US" altLang="ko-KR" sz="4900" i="1" dirty="0"/>
                  <a:t>R</a:t>
                </a:r>
                <a:r>
                  <a:rPr lang="en-US" altLang="ko-KR" sz="4900" i="1" baseline="-25000" dirty="0"/>
                  <a:t>t</a:t>
                </a:r>
                <a:r>
                  <a:rPr lang="en-US" altLang="ko-KR" sz="4900" dirty="0"/>
                  <a:t> </a:t>
                </a:r>
                <a:r>
                  <a:rPr lang="ko-KR" altLang="en-US" sz="4900" dirty="0"/>
                  <a:t>는 에이전트</a:t>
                </a:r>
                <a:r>
                  <a:rPr lang="en-US" altLang="ko-KR" sz="4900" dirty="0"/>
                  <a:t>(agent)</a:t>
                </a:r>
                <a:r>
                  <a:rPr lang="ko-KR" altLang="en-US" sz="4900" dirty="0"/>
                  <a:t>가 시간 </a:t>
                </a:r>
                <a:r>
                  <a:rPr lang="en-US" altLang="ko-KR" sz="4900" i="1" dirty="0"/>
                  <a:t>t </a:t>
                </a:r>
                <a:r>
                  <a:rPr lang="ko-KR" altLang="en-US" sz="4900" dirty="0"/>
                  <a:t>에서 얼마나 잘하고 있는지를 나타내는 스칼라 피드백 값이다</a:t>
                </a:r>
                <a:r>
                  <a:rPr lang="en-US" altLang="ko-KR" sz="4900" dirty="0"/>
                  <a:t>.</a:t>
                </a:r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4900" dirty="0"/>
                  <a:t>에이전트의 임무는 보상의 누적 합을 최대화하는 것이다</a:t>
                </a:r>
                <a:r>
                  <a:rPr lang="en-US" altLang="ko-KR" sz="4900" dirty="0"/>
                  <a:t>(</a:t>
                </a:r>
                <a:r>
                  <a:rPr lang="ko-KR" altLang="en-US" sz="4900" dirty="0">
                    <a:latin typeface="KoPub돋움체_Pro Bold" pitchFamily="18" charset="-127"/>
                    <a:ea typeface="KoPub돋움체_Pro Bold" pitchFamily="18" charset="-127"/>
                  </a:rPr>
                  <a:t>강화학습은 </a:t>
                </a:r>
                <a:r>
                  <a:rPr lang="en-US" altLang="ko-KR" sz="4900" dirty="0">
                    <a:latin typeface="KoPub돋움체_Pro Bold" pitchFamily="18" charset="-127"/>
                    <a:ea typeface="KoPub돋움체_Pro Bold" pitchFamily="18" charset="-127"/>
                  </a:rPr>
                  <a:t>Reward Hypothesis)</a:t>
                </a:r>
                <a:r>
                  <a:rPr lang="ko-KR" altLang="en-US" sz="4900" dirty="0">
                    <a:latin typeface="KoPub돋움체_Pro Bold" pitchFamily="18" charset="-127"/>
                    <a:ea typeface="KoPub돋움체_Pro Bold" pitchFamily="18" charset="-127"/>
                  </a:rPr>
                  <a:t>에 기초하고 있다</a:t>
                </a:r>
                <a:endParaRPr lang="en-US" altLang="ko-KR" sz="4900" dirty="0">
                  <a:latin typeface="KoPub돋움체_Pro Bold" pitchFamily="18" charset="-127"/>
                  <a:ea typeface="KoPub돋움체_Pro Bold" pitchFamily="18" charset="-127"/>
                </a:endParaRPr>
              </a:p>
              <a:p>
                <a:pPr marL="457200" lvl="1" indent="0">
                  <a:lnSpc>
                    <a:spcPct val="170000"/>
                  </a:lnSpc>
                  <a:buClr>
                    <a:schemeClr val="accent2"/>
                  </a:buClr>
                  <a:buNone/>
                </a:pPr>
                <a:r>
                  <a:rPr lang="en-US" altLang="ko-KR" sz="4900" dirty="0">
                    <a:latin typeface="KoPub돋움체_Pro Bold" pitchFamily="18" charset="-127"/>
                    <a:ea typeface="KoPub돋움체_Pro Bold" pitchFamily="18" charset="-127"/>
                  </a:rPr>
                  <a:t>   	    </a:t>
                </a:r>
                <a:r>
                  <a:rPr lang="en-US" altLang="ko-KR" sz="4900" b="1" dirty="0">
                    <a:solidFill>
                      <a:srgbClr val="FF0000"/>
                    </a:solidFill>
                    <a:latin typeface="KoPub돋움체_Pro Bold" pitchFamily="18" charset="-127"/>
                    <a:ea typeface="KoPub돋움체_Pro Bold" pitchFamily="18" charset="-127"/>
                  </a:rPr>
                  <a:t>- Reward Hypothesis(</a:t>
                </a:r>
                <a:r>
                  <a:rPr lang="ko-KR" altLang="en-US" sz="4900" b="1" dirty="0">
                    <a:solidFill>
                      <a:srgbClr val="FF0000"/>
                    </a:solidFill>
                    <a:latin typeface="KoPub돋움체_Pro Bold" pitchFamily="18" charset="-127"/>
                    <a:ea typeface="KoPub돋움체_Pro Bold" pitchFamily="18" charset="-127"/>
                  </a:rPr>
                  <a:t>보상가설</a:t>
                </a:r>
                <a:r>
                  <a:rPr lang="en-US" altLang="ko-KR" sz="4900" b="1" dirty="0">
                    <a:solidFill>
                      <a:srgbClr val="FF0000"/>
                    </a:solidFill>
                    <a:latin typeface="KoPub돋움체_Pro Bold" pitchFamily="18" charset="-127"/>
                    <a:ea typeface="KoPub돋움체_Pro Bold" pitchFamily="18" charset="-127"/>
                  </a:rPr>
                  <a:t>)</a:t>
                </a:r>
                <a:r>
                  <a:rPr lang="en-US" altLang="ko-KR" sz="4900" dirty="0">
                    <a:latin typeface="KoPub돋움체_Pro Bold" pitchFamily="18" charset="-127"/>
                    <a:ea typeface="KoPub돋움체_Pro Bold" pitchFamily="18" charset="-127"/>
                  </a:rPr>
                  <a:t>:</a:t>
                </a:r>
                <a:r>
                  <a:rPr lang="ko-KR" altLang="en-US" sz="4900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ko-KR" altLang="en-US" sz="4900" dirty="0"/>
                  <a:t>모든 목표는 보상의 누적 합의 </a:t>
                </a:r>
                <a:r>
                  <a:rPr lang="ko-KR" altLang="en-US" sz="4900" dirty="0" err="1"/>
                  <a:t>기대값을</a:t>
                </a:r>
                <a:r>
                  <a:rPr lang="ko-KR" altLang="en-US" sz="4900" dirty="0"/>
                  <a:t> 최대화하는 것으로 </a:t>
                </a:r>
                <a:r>
                  <a:rPr lang="ko-KR" altLang="en-US" sz="4900" dirty="0" err="1"/>
                  <a:t>설명될수</a:t>
                </a:r>
                <a:r>
                  <a:rPr lang="ko-KR" altLang="en-US" sz="4900" dirty="0"/>
                  <a:t> 있다</a:t>
                </a:r>
                <a:endParaRPr lang="en-US" altLang="ko-KR" sz="4900" dirty="0">
                  <a:latin typeface="KoPub돋움체_Pro Bold" pitchFamily="18" charset="-127"/>
                  <a:ea typeface="KoPub돋움체_Pro Bold" pitchFamily="18" charset="-127"/>
                </a:endParaRPr>
              </a:p>
              <a:p>
                <a:pPr marL="457200" lvl="1" indent="0">
                  <a:lnSpc>
                    <a:spcPct val="170000"/>
                  </a:lnSpc>
                  <a:buClr>
                    <a:schemeClr val="accent2"/>
                  </a:buClr>
                  <a:buNone/>
                </a:pPr>
                <a:r>
                  <a:rPr lang="ko-KR" altLang="en-US" sz="4900" dirty="0">
                    <a:latin typeface="KoPub돋움체_Pro Bold" pitchFamily="18" charset="-127"/>
                    <a:ea typeface="KoPub돋움체_Pro Bold" pitchFamily="18" charset="-127"/>
                  </a:rPr>
                  <a:t>          </a:t>
                </a:r>
                <a:r>
                  <a:rPr lang="en-US" altLang="ko-KR" sz="4900" dirty="0">
                    <a:latin typeface="KoPub돋움체_Pro Bold" pitchFamily="18" charset="-127"/>
                    <a:ea typeface="KoPub돋움체_Pro Bold" pitchFamily="18" charset="-127"/>
                  </a:rPr>
                  <a:t>- </a:t>
                </a:r>
                <a:r>
                  <a:rPr lang="ko-KR" altLang="en-US" sz="4900" dirty="0" err="1">
                    <a:latin typeface="KoPub돋움체_Pro Bold" pitchFamily="18" charset="-127"/>
                    <a:ea typeface="KoPub돋움체_Pro Bold" pitchFamily="18" charset="-127"/>
                  </a:rPr>
                  <a:t>예를들면</a:t>
                </a:r>
                <a:r>
                  <a:rPr lang="en-US" altLang="ko-KR" sz="4900" dirty="0">
                    <a:latin typeface="KoPub돋움체_Pro Bold" pitchFamily="18" charset="-127"/>
                    <a:ea typeface="KoPub돋움체_Pro Bold" pitchFamily="18" charset="-127"/>
                  </a:rPr>
                  <a:t>, </a:t>
                </a:r>
                <a:r>
                  <a:rPr lang="ko-KR" altLang="en-US" sz="4900" dirty="0">
                    <a:latin typeface="KoPub돋움체_Pro Bold" pitchFamily="18" charset="-127"/>
                    <a:ea typeface="KoPub돋움체_Pro Bold" pitchFamily="18" charset="-127"/>
                  </a:rPr>
                  <a:t>바둑게임</a:t>
                </a:r>
                <a:r>
                  <a:rPr lang="en-US" altLang="ko-KR" sz="4900" dirty="0">
                    <a:latin typeface="KoPub돋움체_Pro Bold" pitchFamily="18" charset="-127"/>
                    <a:ea typeface="KoPub돋움체_Pro Bold" pitchFamily="18" charset="-127"/>
                  </a:rPr>
                  <a:t>(</a:t>
                </a:r>
                <a:r>
                  <a:rPr lang="ko-KR" altLang="en-US" sz="4900" dirty="0">
                    <a:latin typeface="KoPub돋움체_Pro Bold" pitchFamily="18" charset="-127"/>
                    <a:ea typeface="KoPub돋움체_Pro Bold" pitchFamily="18" charset="-127"/>
                  </a:rPr>
                  <a:t>게임의 끝에서 보상</a:t>
                </a:r>
                <a:r>
                  <a:rPr lang="en-US" altLang="ko-KR" sz="4900" dirty="0">
                    <a:latin typeface="KoPub돋움체_Pro Bold" pitchFamily="18" charset="-127"/>
                    <a:ea typeface="KoPub돋움체_Pro Bold" pitchFamily="18" charset="-127"/>
                  </a:rPr>
                  <a:t>), </a:t>
                </a:r>
                <a:r>
                  <a:rPr lang="ko-KR" altLang="en-US" sz="4900" dirty="0">
                    <a:latin typeface="KoPub돋움체_Pro Bold" pitchFamily="18" charset="-127"/>
                    <a:ea typeface="KoPub돋움체_Pro Bold" pitchFamily="18" charset="-127"/>
                  </a:rPr>
                  <a:t>탁구게임</a:t>
                </a:r>
                <a:r>
                  <a:rPr lang="en-US" altLang="ko-KR" sz="4900" dirty="0">
                    <a:latin typeface="KoPub돋움체_Pro Bold" pitchFamily="18" charset="-127"/>
                    <a:ea typeface="KoPub돋움체_Pro Bold" pitchFamily="18" charset="-127"/>
                  </a:rPr>
                  <a:t>(</a:t>
                </a:r>
                <a:r>
                  <a:rPr lang="ko-KR" altLang="en-US" sz="4900" dirty="0">
                    <a:latin typeface="KoPub돋움체_Pro Bold" pitchFamily="18" charset="-127"/>
                    <a:ea typeface="KoPub돋움체_Pro Bold" pitchFamily="18" charset="-127"/>
                  </a:rPr>
                  <a:t>매번 점수를 얻었을 때</a:t>
                </a:r>
                <a:r>
                  <a:rPr lang="en-US" altLang="ko-KR" sz="4900" dirty="0">
                    <a:latin typeface="KoPub돋움체_Pro Bold" pitchFamily="18" charset="-127"/>
                    <a:ea typeface="KoPub돋움체_Pro Bold" pitchFamily="18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468B6FFF-A67E-B2DA-1ED7-97300AFE4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96" y="1024948"/>
                <a:ext cx="11227676" cy="5759310"/>
              </a:xfrm>
              <a:prstGeom prst="rect">
                <a:avLst/>
              </a:prstGeom>
              <a:blipFill>
                <a:blip r:embed="rId2"/>
                <a:stretch>
                  <a:fillRect l="-163" r="-1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DA4F2BD-320C-B3A0-7F70-14B89A168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67" y="2686889"/>
            <a:ext cx="4911204" cy="843413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8958D8F-DBA4-2EB5-3D70-E24380100D25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2032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C4356-645A-F41C-D1E2-8B9279A55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6C12D-402D-A3B9-0473-6627A2B4A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3190"/>
            <a:ext cx="10498394" cy="587266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7200" b="1" dirty="0"/>
              <a:t>Markov Decision Process (MDP, </a:t>
            </a:r>
            <a:r>
              <a:rPr lang="ko-KR" altLang="en-US" sz="7200" b="1" dirty="0" err="1"/>
              <a:t>마르코프</a:t>
            </a:r>
            <a:r>
              <a:rPr lang="ko-KR" altLang="en-US" sz="7200" b="1" dirty="0"/>
              <a:t> 결정 과정</a:t>
            </a:r>
            <a:r>
              <a:rPr lang="en-US" altLang="ko-KR" sz="7200" b="1" dirty="0"/>
              <a:t>)</a:t>
            </a:r>
            <a:r>
              <a:rPr lang="en-US" altLang="ko-KR" sz="7200" dirty="0"/>
              <a:t> – cont.</a:t>
            </a:r>
          </a:p>
          <a:p>
            <a:pPr marL="457200" lvl="1" indent="0">
              <a:lnSpc>
                <a:spcPct val="160000"/>
              </a:lnSpc>
              <a:buClr>
                <a:srgbClr val="FFC000"/>
              </a:buClr>
              <a:buNone/>
            </a:pPr>
            <a:r>
              <a:rPr lang="en-US" altLang="ko-KR" sz="6400" b="1" dirty="0">
                <a:solidFill>
                  <a:srgbClr val="0070C0"/>
                </a:solidFill>
              </a:rPr>
              <a:t>7. </a:t>
            </a:r>
            <a:r>
              <a:rPr lang="ko-KR" altLang="en-US" sz="6400" b="1" dirty="0" err="1"/>
              <a:t>감가율</a:t>
            </a:r>
            <a:r>
              <a:rPr lang="en-US" altLang="ko-KR" sz="6400" b="1" dirty="0"/>
              <a:t> </a:t>
            </a:r>
            <a:r>
              <a:rPr lang="el-GR" altLang="ko-KR" sz="6400" b="1" dirty="0"/>
              <a:t>γ</a:t>
            </a:r>
            <a:r>
              <a:rPr lang="en-US" altLang="ko-KR" sz="6400" b="1" dirty="0"/>
              <a:t> </a:t>
            </a:r>
            <a:r>
              <a:rPr lang="el-GR" altLang="ko-KR" sz="6400" b="1" dirty="0"/>
              <a:t>∈</a:t>
            </a:r>
            <a:r>
              <a:rPr lang="en-US" altLang="ko-KR" sz="6400" b="1" dirty="0"/>
              <a:t> </a:t>
            </a:r>
            <a:r>
              <a:rPr lang="el-GR" altLang="ko-KR" sz="6400" b="1" dirty="0"/>
              <a:t>[0,</a:t>
            </a:r>
            <a:r>
              <a:rPr lang="en-US" altLang="ko-KR" sz="6400" b="1" dirty="0"/>
              <a:t> </a:t>
            </a:r>
            <a:r>
              <a:rPr lang="el-GR" altLang="ko-KR" sz="6400" b="1" dirty="0"/>
              <a:t>1] </a:t>
            </a:r>
            <a:endParaRPr lang="en-US" altLang="ko-KR" sz="6400" b="1" dirty="0"/>
          </a:p>
          <a:p>
            <a:pPr marL="457200" lvl="1" indent="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None/>
            </a:pPr>
            <a:r>
              <a:rPr lang="en-US" altLang="ko-KR" sz="6400" dirty="0"/>
              <a:t>  1. </a:t>
            </a:r>
            <a:r>
              <a:rPr lang="ko-KR" altLang="en-US" sz="6400" dirty="0"/>
              <a:t>감가율이 적용되는 방식으로 에이전트가 어떤 상태 </a:t>
            </a:r>
            <a:r>
              <a:rPr lang="en-US" altLang="ko-KR" sz="6400" dirty="0" err="1"/>
              <a:t>s</a:t>
            </a:r>
            <a:r>
              <a:rPr lang="en-US" altLang="ko-KR" sz="6400" baseline="-25000" dirty="0" err="1"/>
              <a:t>t</a:t>
            </a:r>
            <a:r>
              <a:rPr lang="en-US" altLang="ko-KR" sz="6400" dirty="0"/>
              <a:t> ​</a:t>
            </a:r>
            <a:r>
              <a:rPr lang="ko-KR" altLang="en-US" sz="6400" dirty="0"/>
              <a:t>에서 행동을 하고 나면 얻는 </a:t>
            </a:r>
            <a:r>
              <a:rPr lang="en-US" altLang="ko-KR" sz="6400" dirty="0"/>
              <a:t>Return(</a:t>
            </a:r>
            <a:r>
              <a:rPr lang="ko-KR" altLang="en-US" sz="6400" dirty="0"/>
              <a:t>누적 보상</a:t>
            </a:r>
            <a:r>
              <a:rPr lang="en-US" altLang="ko-KR" sz="6400" dirty="0"/>
              <a:t>)</a:t>
            </a:r>
            <a:r>
              <a:rPr lang="ko-KR" altLang="en-US" sz="6400" dirty="0"/>
              <a:t>은 </a:t>
            </a:r>
            <a:endParaRPr lang="en-US" altLang="ko-KR" sz="6400" dirty="0"/>
          </a:p>
          <a:p>
            <a:pPr marL="457200" lvl="1" indent="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None/>
            </a:pPr>
            <a:r>
              <a:rPr lang="en-US" altLang="ko-KR" sz="6400" dirty="0"/>
              <a:t>     </a:t>
            </a:r>
            <a:r>
              <a:rPr lang="ko-KR" altLang="en-US" sz="6400" dirty="0"/>
              <a:t>다음과 같이 정의된다</a:t>
            </a:r>
            <a:r>
              <a:rPr lang="en-US" altLang="ko-KR" sz="6400" dirty="0"/>
              <a:t>.</a:t>
            </a:r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여기서 </a:t>
            </a:r>
            <a:r>
              <a:rPr lang="en-US" altLang="ko-KR" sz="6400" dirty="0"/>
              <a:t>γ ∈ [0, 1]</a:t>
            </a:r>
            <a:r>
              <a:rPr lang="ko-KR" altLang="en-US" sz="6400" dirty="0"/>
              <a:t>이다</a:t>
            </a:r>
            <a:r>
              <a:rPr lang="en-US" altLang="ko-KR" sz="6400" dirty="0"/>
              <a:t>. </a:t>
            </a:r>
            <a:r>
              <a:rPr lang="ko-KR" altLang="en-US" sz="6400" dirty="0"/>
              <a:t>즉</a:t>
            </a:r>
            <a:r>
              <a:rPr lang="en-US" altLang="ko-KR" sz="6400" dirty="0"/>
              <a:t>, </a:t>
            </a:r>
            <a:r>
              <a:rPr lang="ko-KR" altLang="en-US" sz="6400" b="1" dirty="0"/>
              <a:t>미래의 보상일수록 </a:t>
            </a:r>
            <a:r>
              <a:rPr lang="en-US" altLang="ko-KR" sz="6400" b="1" dirty="0"/>
              <a:t>     </a:t>
            </a:r>
            <a:r>
              <a:rPr lang="ko-KR" altLang="en-US" sz="6400" b="1" dirty="0"/>
              <a:t>가 곱해져서 점점 작아지는 구조</a:t>
            </a:r>
            <a:r>
              <a:rPr lang="ko-KR" altLang="en-US" sz="6400" dirty="0"/>
              <a:t>임</a:t>
            </a:r>
            <a:r>
              <a:rPr lang="en-US" altLang="ko-KR" sz="6400" dirty="0"/>
              <a:t>.</a:t>
            </a:r>
          </a:p>
          <a:p>
            <a:pPr marL="457200" lvl="1" indent="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None/>
            </a:pPr>
            <a:r>
              <a:rPr lang="en-US" altLang="ko-KR" sz="6400" dirty="0"/>
              <a:t>  2. </a:t>
            </a:r>
            <a:r>
              <a:rPr lang="el-GR" altLang="ko-KR" sz="6400" dirty="0"/>
              <a:t>γ = 0 </a:t>
            </a:r>
            <a:r>
              <a:rPr lang="ko-KR" altLang="en-US" sz="6400" dirty="0"/>
              <a:t>일 때</a:t>
            </a:r>
            <a:r>
              <a:rPr lang="en-US" altLang="ko-KR" sz="6400" dirty="0"/>
              <a:t> </a:t>
            </a:r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6400" dirty="0">
                <a:latin typeface="Arial" panose="020B0604020202020204" pitchFamily="34" charset="0"/>
              </a:rPr>
              <a:t>오직 "지금 당장 받는 </a:t>
            </a:r>
            <a:r>
              <a:rPr lang="ko-KR" altLang="ko-KR" sz="6400" dirty="0" err="1">
                <a:latin typeface="Arial" panose="020B0604020202020204" pitchFamily="34" charset="0"/>
              </a:rPr>
              <a:t>보상"만</a:t>
            </a:r>
            <a:r>
              <a:rPr lang="ko-KR" altLang="ko-KR" sz="6400" dirty="0">
                <a:latin typeface="Arial" panose="020B0604020202020204" pitchFamily="34" charset="0"/>
              </a:rPr>
              <a:t> 고려</a:t>
            </a:r>
            <a:r>
              <a:rPr lang="ko-KR" altLang="en-US" sz="6400" dirty="0">
                <a:latin typeface="Arial" panose="020B0604020202020204" pitchFamily="34" charset="0"/>
              </a:rPr>
              <a:t>한</a:t>
            </a:r>
            <a:r>
              <a:rPr lang="ko-KR" altLang="ko-KR" sz="6400" dirty="0">
                <a:latin typeface="Arial" panose="020B0604020202020204" pitchFamily="34" charset="0"/>
              </a:rPr>
              <a:t>다.</a:t>
            </a:r>
            <a:endParaRPr lang="en-US" altLang="ko-KR" sz="6400" dirty="0">
              <a:latin typeface="Arial" panose="020B0604020202020204" pitchFamily="34" charset="0"/>
            </a:endParaRPr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6400" dirty="0">
                <a:latin typeface="Arial" panose="020B0604020202020204" pitchFamily="34" charset="0"/>
              </a:rPr>
              <a:t>미래에 무엇이 일어나든 전혀 신경 쓰지 않음 → </a:t>
            </a:r>
            <a:r>
              <a:rPr lang="ko-KR" altLang="ko-KR" sz="6400" b="1" dirty="0">
                <a:latin typeface="Arial" panose="020B0604020202020204" pitchFamily="34" charset="0"/>
              </a:rPr>
              <a:t>즉각적 보상 극대화 전략</a:t>
            </a:r>
            <a:r>
              <a:rPr lang="ko-KR" altLang="ko-KR" sz="6400" dirty="0">
                <a:latin typeface="Arial" panose="020B0604020202020204" pitchFamily="34" charset="0"/>
              </a:rPr>
              <a:t>.</a:t>
            </a:r>
            <a:endParaRPr lang="en-US" altLang="ko-KR" sz="6400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None/>
            </a:pPr>
            <a:r>
              <a:rPr lang="en-US" altLang="ko-KR" sz="6400" dirty="0"/>
              <a:t> 3. </a:t>
            </a:r>
            <a:r>
              <a:rPr lang="el-GR" altLang="ko-KR" sz="6400" dirty="0"/>
              <a:t>γ = 1 </a:t>
            </a:r>
            <a:r>
              <a:rPr lang="ko-KR" altLang="en-US" sz="6400" dirty="0"/>
              <a:t>일 때</a:t>
            </a:r>
            <a:endParaRPr lang="en-US" altLang="ko-KR" sz="6400" dirty="0"/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6400" dirty="0">
                <a:latin typeface="Arial" panose="020B0604020202020204" pitchFamily="34" charset="0"/>
              </a:rPr>
              <a:t>감가율이 없으므로 </a:t>
            </a:r>
            <a:r>
              <a:rPr lang="ko-KR" altLang="ko-KR" sz="6400" b="1" dirty="0">
                <a:latin typeface="Arial" panose="020B0604020202020204" pitchFamily="34" charset="0"/>
              </a:rPr>
              <a:t>모든 미래 보상을 동일하게 중요하게 생각</a:t>
            </a:r>
            <a:r>
              <a:rPr lang="ko-KR" altLang="en-US" sz="6400" dirty="0">
                <a:latin typeface="Arial" panose="020B0604020202020204" pitchFamily="34" charset="0"/>
              </a:rPr>
              <a:t>한</a:t>
            </a:r>
            <a:r>
              <a:rPr lang="ko-KR" altLang="ko-KR" sz="6400" dirty="0">
                <a:latin typeface="Arial" panose="020B0604020202020204" pitchFamily="34" charset="0"/>
              </a:rPr>
              <a:t>다.</a:t>
            </a:r>
            <a:endParaRPr lang="en-US" altLang="ko-KR" sz="6400" dirty="0">
              <a:latin typeface="Arial" panose="020B0604020202020204" pitchFamily="34" charset="0"/>
            </a:endParaRPr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6400" dirty="0">
                <a:latin typeface="Arial" panose="020B0604020202020204" pitchFamily="34" charset="0"/>
              </a:rPr>
              <a:t>아주 먼 미래의 보상도 현재와 동일하게 가치 있게 취급 → </a:t>
            </a:r>
            <a:r>
              <a:rPr lang="ko-KR" altLang="ko-KR" sz="6400" b="1" dirty="0">
                <a:latin typeface="Arial" panose="020B0604020202020204" pitchFamily="34" charset="0"/>
              </a:rPr>
              <a:t>장기적 계획 최적화</a:t>
            </a:r>
            <a:r>
              <a:rPr lang="ko-KR" altLang="ko-KR" sz="6400" dirty="0">
                <a:latin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None/>
            </a:pPr>
            <a:r>
              <a:rPr lang="en-US" altLang="ko-KR" sz="6400" dirty="0"/>
              <a:t> 4. </a:t>
            </a:r>
            <a:r>
              <a:rPr lang="ko-KR" altLang="en-US" sz="6400" dirty="0"/>
              <a:t>중간값 </a:t>
            </a:r>
            <a:r>
              <a:rPr lang="en-US" altLang="ko-KR" sz="6400" dirty="0"/>
              <a:t>(0 &lt; </a:t>
            </a:r>
            <a:r>
              <a:rPr lang="el-GR" altLang="ko-KR" sz="6400" dirty="0"/>
              <a:t>γ &lt; 1)</a:t>
            </a:r>
            <a:endParaRPr lang="en-US" altLang="ko-KR" sz="6400" dirty="0"/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6400" dirty="0">
                <a:latin typeface="Arial" panose="020B0604020202020204" pitchFamily="34" charset="0"/>
              </a:rPr>
              <a:t>미래 보상도 고려하지만, 멀리 갈수록 가중치가 줄어</a:t>
            </a:r>
            <a:r>
              <a:rPr lang="ko-KR" altLang="en-US" sz="6400" dirty="0">
                <a:latin typeface="Arial" panose="020B0604020202020204" pitchFamily="34" charset="0"/>
              </a:rPr>
              <a:t>든</a:t>
            </a:r>
            <a:r>
              <a:rPr lang="ko-KR" altLang="ko-KR" sz="6400" dirty="0">
                <a:latin typeface="Arial" panose="020B0604020202020204" pitchFamily="34" charset="0"/>
              </a:rPr>
              <a:t>다.</a:t>
            </a:r>
            <a:endParaRPr lang="en-US" altLang="ko-KR" sz="6400" dirty="0">
              <a:latin typeface="Arial" panose="020B0604020202020204" pitchFamily="34" charset="0"/>
            </a:endParaRPr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6400" dirty="0">
                <a:latin typeface="Arial" panose="020B0604020202020204" pitchFamily="34" charset="0"/>
              </a:rPr>
              <a:t>예: </a:t>
            </a:r>
            <a:r>
              <a:rPr lang="ko-KR" altLang="ko-KR" sz="6400" dirty="0" err="1">
                <a:latin typeface="Arial" panose="020B0604020202020204" pitchFamily="34" charset="0"/>
              </a:rPr>
              <a:t>γ</a:t>
            </a:r>
            <a:r>
              <a:rPr lang="ko-KR" altLang="ko-KR" sz="6400" dirty="0">
                <a:latin typeface="Arial" panose="020B0604020202020204" pitchFamily="34" charset="0"/>
              </a:rPr>
              <a:t>=0.9</a:t>
            </a:r>
            <a:r>
              <a:rPr lang="en-US" altLang="ko-KR" sz="6400" dirty="0">
                <a:latin typeface="Arial" panose="020B0604020202020204" pitchFamily="34" charset="0"/>
              </a:rPr>
              <a:t> </a:t>
            </a:r>
            <a:r>
              <a:rPr lang="ko-KR" altLang="ko-KR" sz="6400" dirty="0">
                <a:latin typeface="Arial" panose="020B0604020202020204" pitchFamily="34" charset="0"/>
              </a:rPr>
              <a:t>라면 10 스텝 뒤 보상은 0.9</a:t>
            </a:r>
            <a:r>
              <a:rPr lang="ko-KR" altLang="ko-KR" sz="6400" baseline="30000" dirty="0">
                <a:latin typeface="Arial" panose="020B0604020202020204" pitchFamily="34" charset="0"/>
              </a:rPr>
              <a:t>10</a:t>
            </a:r>
            <a:r>
              <a:rPr lang="en-US" altLang="ko-KR" sz="6400" dirty="0">
                <a:latin typeface="Arial" panose="020B0604020202020204" pitchFamily="34" charset="0"/>
              </a:rPr>
              <a:t> </a:t>
            </a:r>
            <a:r>
              <a:rPr lang="ko-KR" altLang="ko-KR" sz="6400" dirty="0">
                <a:latin typeface="Arial" panose="020B0604020202020204" pitchFamily="34" charset="0"/>
              </a:rPr>
              <a:t>≈</a:t>
            </a:r>
            <a:r>
              <a:rPr lang="en-US" altLang="ko-KR" sz="6400" dirty="0">
                <a:latin typeface="Arial" panose="020B0604020202020204" pitchFamily="34" charset="0"/>
              </a:rPr>
              <a:t> </a:t>
            </a:r>
            <a:r>
              <a:rPr lang="ko-KR" altLang="ko-KR" sz="6400" dirty="0">
                <a:latin typeface="Arial" panose="020B0604020202020204" pitchFamily="34" charset="0"/>
              </a:rPr>
              <a:t>0.35</a:t>
            </a:r>
            <a:r>
              <a:rPr lang="en-US" altLang="ko-KR" sz="6400" dirty="0">
                <a:latin typeface="Arial" panose="020B0604020202020204" pitchFamily="34" charset="0"/>
              </a:rPr>
              <a:t> </a:t>
            </a:r>
            <a:r>
              <a:rPr lang="ko-KR" altLang="ko-KR" sz="6400" dirty="0">
                <a:latin typeface="Arial" panose="020B0604020202020204" pitchFamily="34" charset="0"/>
              </a:rPr>
              <a:t>배로 줄어듦.</a:t>
            </a:r>
            <a:endParaRPr lang="en-US" altLang="ko-KR" sz="6400" dirty="0">
              <a:latin typeface="Arial" panose="020B0604020202020204" pitchFamily="34" charset="0"/>
            </a:endParaRPr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6400" b="1" dirty="0">
                <a:latin typeface="Arial" panose="020B0604020202020204" pitchFamily="34" charset="0"/>
              </a:rPr>
              <a:t>단기와 장기를 균형 있게 고려하는 전략</a:t>
            </a:r>
            <a:r>
              <a:rPr lang="ko-KR" altLang="ko-KR" sz="6400" dirty="0">
                <a:latin typeface="Arial" panose="020B0604020202020204" pitchFamily="34" charset="0"/>
              </a:rPr>
              <a:t>을 선택하게 됨.</a:t>
            </a:r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400" dirty="0">
              <a:latin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802BFA4-5C95-3AF6-E8F9-FA1A71841D06}"/>
              </a:ext>
            </a:extLst>
          </p:cNvPr>
          <p:cNvSpPr txBox="1">
            <a:spLocks/>
          </p:cNvSpPr>
          <p:nvPr/>
        </p:nvSpPr>
        <p:spPr>
          <a:xfrm>
            <a:off x="721052" y="248032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4DC0EC-10E0-6ECA-1DD7-9B49DBB53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754" y="2088836"/>
            <a:ext cx="4584674" cy="458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E39F20-DC47-DCF7-AF07-9D90187F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27" y="2438445"/>
            <a:ext cx="328568" cy="4584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25EB2-38B0-8F7E-F318-416DA0389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81" y="3268660"/>
            <a:ext cx="848086" cy="3466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20EF01-567A-C742-E046-6809BCC5A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481" y="4346209"/>
            <a:ext cx="2791556" cy="3466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C1A722-5B73-9696-C621-66F644F7F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6188" y="5546033"/>
            <a:ext cx="3096476" cy="34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8706"/>
                <a:ext cx="10515600" cy="569605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800" b="1" dirty="0"/>
                  <a:t>예시</a:t>
                </a:r>
                <a:r>
                  <a:rPr lang="en-US" altLang="ko-KR" sz="1800" b="1" dirty="0"/>
                  <a:t>: </a:t>
                </a:r>
                <a:r>
                  <a:rPr lang="ko-KR" altLang="en-US" sz="1800" b="1" dirty="0"/>
                  <a:t>그리드 월드</a:t>
                </a:r>
                <a:r>
                  <a:rPr lang="en-US" altLang="ko-KR" sz="1800" b="1" dirty="0"/>
                  <a:t>(Grid World) </a:t>
                </a:r>
                <a:r>
                  <a:rPr lang="ko-KR" altLang="en-US" sz="1800" b="1" dirty="0"/>
                  <a:t> </a:t>
                </a:r>
                <a:endParaRPr lang="en-US" altLang="ko-KR" sz="1800" b="1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/>
                      </a:rPr>
                      <m:t>𝑆</m:t>
                    </m:r>
                    <m:r>
                      <a:rPr lang="en-US" altLang="ko-KR" sz="1600" b="0" i="1" smtClean="0">
                        <a:latin typeface="Cambria Math"/>
                      </a:rPr>
                      <m:t>={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1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1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1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2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2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,(</m:t>
                    </m:r>
                    <m:r>
                      <a:rPr lang="en-US" altLang="ko-KR" sz="1600" b="0" i="1" smtClean="0">
                        <a:latin typeface="Cambria Math"/>
                      </a:rPr>
                      <m:t>2</m:t>
                    </m:r>
                    <m:r>
                      <a:rPr lang="en-US" altLang="ko-KR" sz="1600" b="0" i="1" smtClean="0">
                        <a:latin typeface="Cambria Math"/>
                      </a:rPr>
                      <m:t>,</m:t>
                    </m:r>
                    <m:r>
                      <a:rPr lang="en-US" altLang="ko-KR" sz="1600" b="0" i="1" smtClean="0">
                        <a:latin typeface="Cambria Math"/>
                      </a:rPr>
                      <m:t>3</m:t>
                    </m:r>
                    <m:r>
                      <a:rPr lang="en-US" altLang="ko-KR" sz="1600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ko-KR" sz="1600" b="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3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, 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3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3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4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4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,(</m:t>
                    </m:r>
                    <m:r>
                      <a:rPr lang="en-US" altLang="ko-KR" sz="1600" b="0" i="1" smtClean="0">
                        <a:latin typeface="Cambria Math"/>
                      </a:rPr>
                      <m:t>4</m:t>
                    </m:r>
                    <m:r>
                      <a:rPr lang="en-US" altLang="ko-KR" sz="1600" b="0" i="1" smtClean="0">
                        <a:latin typeface="Cambria Math"/>
                      </a:rPr>
                      <m:t>,</m:t>
                    </m:r>
                    <m:r>
                      <a:rPr lang="en-US" altLang="ko-KR" sz="1600" b="0" i="1" smtClean="0">
                        <a:latin typeface="Cambria Math"/>
                      </a:rPr>
                      <m:t>3</m:t>
                    </m:r>
                    <m:r>
                      <a:rPr lang="en-US" altLang="ko-KR" sz="1600" b="0" i="1" smtClean="0">
                        <a:latin typeface="Cambria Math"/>
                      </a:rPr>
                      <m:t>)}</m:t>
                    </m:r>
                  </m:oMath>
                </a14:m>
                <a:endParaRPr lang="en-US" altLang="ko-KR" sz="1600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/>
                      </a:rPr>
                      <m:t>𝐴</m:t>
                    </m:r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𝑒𝑎𝑠𝑡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𝑤𝑒𝑠𝑡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𝑠𝑜𝑢𝑡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𝑛𝑜𝑟𝑡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h</m:t>
                        </m:r>
                      </m:e>
                    </m:d>
                  </m:oMath>
                </a14:m>
                <a:endParaRPr lang="en-US" altLang="ko-KR" sz="1600" b="0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b="0" dirty="0">
                    <a:latin typeface="Cambria Math"/>
                  </a:rPr>
                  <a:t>상태전이확률</a:t>
                </a:r>
                <a:endParaRPr lang="en-US" altLang="ko-KR" sz="1600" b="0" dirty="0">
                  <a:latin typeface="Cambria Math"/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altLang="ko-KR" sz="1600" b="0" dirty="0"/>
                  <a:t> 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𝑛𝑜𝑟𝑡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r>
                      <a:rPr lang="en-US" altLang="ko-KR" sz="1600" b="0" i="1" smtClean="0">
                        <a:latin typeface="Cambria Math"/>
                      </a:rPr>
                      <m:t>0</m:t>
                    </m:r>
                    <m:r>
                      <a:rPr lang="en-US" altLang="ko-KR" sz="1600" b="0" i="1" smtClean="0">
                        <a:latin typeface="Cambria Math"/>
                      </a:rPr>
                      <m:t>.</m:t>
                    </m:r>
                    <m:r>
                      <a:rPr lang="en-US" altLang="ko-KR" sz="1600" b="0" i="1" smtClean="0">
                        <a:latin typeface="Cambria Math"/>
                      </a:rPr>
                      <m:t>8</m:t>
                    </m:r>
                  </m:oMath>
                </a14:m>
                <a:endParaRPr lang="en-US" altLang="ko-KR" sz="1600" b="0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 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𝑛𝑜𝑟𝑡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r>
                      <a:rPr lang="en-US" altLang="ko-KR" sz="1600" b="0" i="1" smtClean="0">
                        <a:latin typeface="Cambria Math"/>
                      </a:rPr>
                      <m:t>0</m:t>
                    </m:r>
                    <m:r>
                      <a:rPr lang="en-US" altLang="ko-KR" sz="1600" b="0" i="1" smtClean="0">
                        <a:latin typeface="Cambria Math"/>
                      </a:rPr>
                      <m:t>.</m:t>
                    </m:r>
                    <m:r>
                      <a:rPr lang="en-US" altLang="ko-KR" sz="1600" b="0" i="1" smtClean="0">
                        <a:latin typeface="Cambria Math"/>
                      </a:rPr>
                      <m:t>1</m:t>
                    </m:r>
                  </m:oMath>
                </a14:m>
                <a:endParaRPr lang="en-US" altLang="ko-KR" sz="1600" b="0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altLang="ko-KR" sz="1600" b="0" dirty="0"/>
                  <a:t> 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𝑛𝑜𝑟𝑡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4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r>
                      <a:rPr lang="en-US" altLang="ko-KR" sz="1600" b="0" i="1" smtClean="0">
                        <a:latin typeface="Cambria Math"/>
                      </a:rPr>
                      <m:t>0</m:t>
                    </m:r>
                    <m:r>
                      <a:rPr lang="en-US" altLang="ko-KR" sz="1600" b="0" i="1" smtClean="0">
                        <a:latin typeface="Cambria Math"/>
                      </a:rPr>
                      <m:t>.</m:t>
                    </m:r>
                    <m:r>
                      <a:rPr lang="en-US" altLang="ko-KR" sz="1600" b="0" i="1" smtClean="0">
                        <a:latin typeface="Cambria Math"/>
                      </a:rPr>
                      <m:t>1</m:t>
                    </m:r>
                  </m:oMath>
                </a14:m>
                <a:endParaRPr lang="en-US" altLang="ko-KR" sz="1600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보상</a:t>
                </a:r>
                <a:r>
                  <a:rPr lang="en-US" altLang="ko-KR" sz="1600" dirty="0"/>
                  <a:t>(Reward)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sz="1600" b="0" dirty="0"/>
                  <a:t>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/>
                          </a:rPr>
                          <m:t>4</m:t>
                        </m:r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=+</m:t>
                    </m:r>
                    <m:r>
                      <a:rPr lang="en-US" sz="1600" b="0" i="1" smtClean="0">
                        <a:latin typeface="Cambria Math"/>
                      </a:rPr>
                      <m:t>1</m:t>
                    </m:r>
                    <m:r>
                      <a:rPr lang="en-US" sz="1600" b="0" i="1" smtClean="0">
                        <a:latin typeface="Cambria Math"/>
                      </a:rPr>
                      <m:t>,  </m:t>
                    </m:r>
                    <m:r>
                      <a:rPr lang="en-US" sz="1600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4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=−</m:t>
                    </m:r>
                    <m:r>
                      <a:rPr lang="en-US" sz="1600" b="0" i="1" smtClean="0">
                        <a:latin typeface="Cambria Math"/>
                      </a:rPr>
                      <m:t>1</m:t>
                    </m:r>
                  </m:oMath>
                </a14:m>
                <a:endParaRPr lang="en-US" sz="1600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sz="1600" dirty="0"/>
                  <a:t>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sz="160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16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≠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4</m:t>
                        </m:r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𝑜𝑟</m:t>
                    </m:r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 (</m:t>
                    </m:r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4</m:t>
                    </m:r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3</m:t>
                    </m:r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8706"/>
                <a:ext cx="10515600" cy="5696055"/>
              </a:xfrm>
              <a:blipFill>
                <a:blip r:embed="rId2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7646537" y="2049352"/>
            <a:ext cx="3184354" cy="2520280"/>
            <a:chOff x="5292080" y="1556792"/>
            <a:chExt cx="3184354" cy="252028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556792"/>
              <a:ext cx="3184354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3212976"/>
              <a:ext cx="44767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56" y="3110223"/>
            <a:ext cx="17145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A629C0B-50D5-6B23-B116-6B5808B4C652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623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656BC212-3D6C-9076-13ED-945F6B014BFF}"/>
              </a:ext>
            </a:extLst>
          </p:cNvPr>
          <p:cNvSpPr txBox="1">
            <a:spLocks/>
          </p:cNvSpPr>
          <p:nvPr/>
        </p:nvSpPr>
        <p:spPr>
          <a:xfrm>
            <a:off x="906814" y="927203"/>
            <a:ext cx="10175254" cy="583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Grid world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예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State: S = {(1, 1), (1, 2), (1, 3), …, (4, 2), (4, 3)}}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Action: A = {north, south, east, west}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Reward: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잘한 보상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‘+1’,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못한보상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‘-1’,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그 외 작은 </a:t>
            </a: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음수값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800" b="1" i="1" dirty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sz="1600" i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보상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Agent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늘 정해진 길만 가는 것은 아님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(noisy movement)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상태전이확률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(State Transition probability):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   - north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action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이 취해져도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agent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north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갈 확률은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80%, west 10%, east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10%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						* Total reward = 5c + 1      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강화학습의 목표</a:t>
            </a:r>
            <a:r>
              <a:rPr lang="en-US" altLang="ko-KR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각각의 </a:t>
            </a:r>
            <a:r>
              <a:rPr lang="en-US" altLang="ko-KR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state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에 대해 전체 보상</a:t>
            </a:r>
            <a:r>
              <a:rPr lang="en-US" altLang="ko-KR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(reward)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값의 합이 최대가 되는 </a:t>
            </a:r>
            <a:r>
              <a:rPr lang="en-US" altLang="ko-KR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action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을 선택 </a:t>
            </a:r>
            <a:r>
              <a:rPr lang="ko-KR" altLang="en-US" sz="1600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하는것</a:t>
            </a:r>
            <a:endParaRPr lang="en-US" altLang="ko-KR" sz="16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정책</a:t>
            </a:r>
            <a:r>
              <a:rPr lang="en-US" altLang="ko-KR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(Policy)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: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각각의 상태에서 </a:t>
            </a:r>
            <a:r>
              <a:rPr lang="en-US" altLang="ko-KR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action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을 선택 </a:t>
            </a:r>
            <a:r>
              <a:rPr lang="ko-KR" altLang="en-US" sz="1600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하는것</a:t>
            </a:r>
            <a:endParaRPr lang="en-US" altLang="ko-KR" sz="16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최적 정책</a:t>
            </a:r>
            <a:r>
              <a:rPr lang="en-US" altLang="ko-KR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(Optimal Policy) : 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전체 보상</a:t>
            </a:r>
            <a:r>
              <a:rPr lang="en-US" altLang="ko-KR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(reward)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값의 합이 최대가 되는 </a:t>
            </a:r>
            <a:r>
              <a:rPr lang="en-US" altLang="ko-KR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action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을 선택 </a:t>
            </a:r>
            <a:r>
              <a:rPr lang="ko-KR" altLang="en-US" sz="1600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하는것</a:t>
            </a:r>
            <a:endParaRPr lang="en-US" altLang="ko-KR" sz="1600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ECF1888-96C4-7E7F-044B-A60EAEC5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346" y="977142"/>
            <a:ext cx="2580368" cy="25199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CFED9B-EC0A-DF18-6BBF-90BA7EE6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61" y="4129177"/>
            <a:ext cx="7309514" cy="5809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917A1F-86B7-836D-C76E-2F30E7B923D3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3667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60A47-8159-A7CC-FEBB-96ACAE4DE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692EF8DD-95A1-E70C-0FD4-7096AF0A9C8F}"/>
              </a:ext>
            </a:extLst>
          </p:cNvPr>
          <p:cNvSpPr txBox="1">
            <a:spLocks/>
          </p:cNvSpPr>
          <p:nvPr/>
        </p:nvSpPr>
        <p:spPr>
          <a:xfrm>
            <a:off x="721052" y="947331"/>
            <a:ext cx="10175254" cy="58301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ko-KR" altLang="en-US" sz="1800" b="1" dirty="0"/>
              <a:t> 에피소드</a:t>
            </a:r>
            <a:r>
              <a:rPr lang="en-US" altLang="ko-KR" sz="1800" b="1" dirty="0"/>
              <a:t>(Episode)</a:t>
            </a:r>
            <a:r>
              <a:rPr lang="ko-KR" altLang="en-US" sz="1800" b="1" dirty="0"/>
              <a:t>란</a:t>
            </a:r>
            <a:r>
              <a:rPr lang="en-US" altLang="ko-KR" sz="1800" b="1" dirty="0"/>
              <a:t>?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ko-KR" sz="1600" b="1" dirty="0">
                <a:latin typeface="Arial" panose="020B0604020202020204" pitchFamily="34" charset="0"/>
              </a:rPr>
              <a:t>에피소드</a:t>
            </a:r>
            <a:r>
              <a:rPr lang="ko-KR" altLang="ko-KR" sz="1600" dirty="0">
                <a:latin typeface="Arial" panose="020B0604020202020204" pitchFamily="34" charset="0"/>
              </a:rPr>
              <a:t> = 환경과의 </a:t>
            </a:r>
            <a:r>
              <a:rPr lang="ko-KR" altLang="ko-KR" sz="1600" b="1" dirty="0">
                <a:latin typeface="Arial" panose="020B0604020202020204" pitchFamily="34" charset="0"/>
              </a:rPr>
              <a:t>한 번의 상호작용 시퀀스 전체</a:t>
            </a:r>
            <a:endParaRPr lang="en-US" altLang="ko-KR" sz="1600" b="1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Arial" panose="020B0604020202020204" pitchFamily="34" charset="0"/>
              </a:rPr>
              <a:t>    </a:t>
            </a:r>
            <a:r>
              <a:rPr lang="ko-KR" altLang="ko-KR" sz="1600" dirty="0">
                <a:latin typeface="Arial" panose="020B0604020202020204" pitchFamily="34" charset="0"/>
              </a:rPr>
              <a:t>즉, 초기 상태에서 시작해서 종료 조건에 도달할 때까지의 상태-행동-보상 순서</a:t>
            </a:r>
            <a:r>
              <a:rPr lang="ko-KR" altLang="en-US" sz="1600" dirty="0">
                <a:latin typeface="Arial" panose="020B0604020202020204" pitchFamily="34" charset="0"/>
              </a:rPr>
              <a:t>이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종료 조건</a:t>
            </a:r>
            <a:r>
              <a:rPr lang="en-US" altLang="ko-KR" sz="1600" b="1" dirty="0"/>
              <a:t>(Termination Condition)</a:t>
            </a:r>
            <a:r>
              <a:rPr lang="ko-KR" altLang="en-US" sz="1600" b="1" dirty="0"/>
              <a:t>은</a:t>
            </a:r>
            <a:r>
              <a:rPr lang="en-US" altLang="ko-KR" sz="1600" b="1" dirty="0"/>
              <a:t>?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에피소드가 끝나는 기준은 다음 중 하나이다</a:t>
            </a:r>
            <a:r>
              <a:rPr lang="en-US" altLang="ko-KR" sz="1600" dirty="0"/>
              <a:t>.</a:t>
            </a:r>
          </a:p>
          <a:p>
            <a:pPr lvl="3">
              <a:lnSpc>
                <a:spcPct val="150000"/>
              </a:lnSpc>
            </a:pPr>
            <a:r>
              <a:rPr lang="ko-KR" altLang="en-US" sz="1600" dirty="0" err="1"/>
              <a:t>목표도달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미로 탈출</a:t>
            </a:r>
            <a:r>
              <a:rPr lang="en-US" altLang="ko-KR" sz="1600" dirty="0"/>
              <a:t>, </a:t>
            </a:r>
            <a:r>
              <a:rPr lang="ko-KR" altLang="en-US" sz="1600" dirty="0"/>
              <a:t>보상을 받는 목표 지점 도달 등</a:t>
            </a:r>
            <a:r>
              <a:rPr lang="en-US" altLang="ko-KR" sz="1600" dirty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sz="1600" dirty="0"/>
              <a:t>실패 상황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로봇이 벽에 부딪힘</a:t>
            </a:r>
            <a:r>
              <a:rPr lang="en-US" altLang="ko-KR" sz="1600" dirty="0"/>
              <a:t>, </a:t>
            </a:r>
            <a:r>
              <a:rPr lang="ko-KR" altLang="en-US" sz="1600" dirty="0"/>
              <a:t>에이전트가 죽음 등</a:t>
            </a:r>
            <a:r>
              <a:rPr lang="en-US" altLang="ko-KR" sz="1600" dirty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sz="1600" dirty="0"/>
              <a:t>최대 스텝 수 초과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최대 </a:t>
            </a:r>
            <a:r>
              <a:rPr lang="en-US" altLang="ko-KR" sz="1600" dirty="0"/>
              <a:t>200 </a:t>
            </a:r>
            <a:r>
              <a:rPr lang="ko-KR" altLang="en-US" sz="1600" dirty="0"/>
              <a:t>스텝까지 시도했지만 목표에 도달하지 못함</a:t>
            </a:r>
            <a:r>
              <a:rPr lang="en-US" altLang="ko-KR" sz="1600" dirty="0"/>
              <a:t>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에피소드</a:t>
            </a:r>
            <a:r>
              <a:rPr lang="en-US" altLang="ko-KR" sz="1600" dirty="0"/>
              <a:t>(Episode) vs. </a:t>
            </a:r>
            <a:r>
              <a:rPr lang="ko-KR" altLang="en-US" sz="1600" dirty="0" err="1"/>
              <a:t>트라젝토리</a:t>
            </a:r>
            <a:r>
              <a:rPr lang="en-US" altLang="ko-KR" sz="1600" dirty="0"/>
              <a:t>(Trajectory)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트라젝터리</a:t>
            </a:r>
            <a:r>
              <a:rPr lang="ko-KR" altLang="en-US" sz="1600" dirty="0" err="1"/>
              <a:t>는</a:t>
            </a:r>
            <a:r>
              <a:rPr lang="ko-KR" altLang="en-US" sz="1600" dirty="0"/>
              <a:t> 일반적으로 </a:t>
            </a:r>
            <a:r>
              <a:rPr lang="ko-KR" altLang="en-US" sz="1600" b="1" dirty="0"/>
              <a:t>단일 경로</a:t>
            </a:r>
            <a:r>
              <a:rPr lang="ko-KR" altLang="en-US" sz="1600" dirty="0"/>
              <a:t>를 뜻함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샘플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에피소드</a:t>
            </a:r>
            <a:r>
              <a:rPr lang="ko-KR" altLang="en-US" sz="1600" dirty="0"/>
              <a:t>는 하나의 </a:t>
            </a:r>
            <a:r>
              <a:rPr lang="ko-KR" altLang="en-US" sz="1600" b="1" dirty="0"/>
              <a:t>경험 단위</a:t>
            </a:r>
            <a:r>
              <a:rPr lang="ko-KR" altLang="en-US" sz="1600" dirty="0"/>
              <a:t>로</a:t>
            </a:r>
            <a:r>
              <a:rPr lang="en-US" altLang="ko-KR" sz="1600" dirty="0"/>
              <a:t>, </a:t>
            </a:r>
            <a:r>
              <a:rPr lang="ko-KR" altLang="en-US" sz="1600" dirty="0"/>
              <a:t>환경이 종료될 때까지</a:t>
            </a:r>
            <a:endParaRPr lang="en-US" altLang="ko-KR" sz="1600" dirty="0"/>
          </a:p>
          <a:p>
            <a:pPr marL="914400" lvl="2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/>
              <a:t>    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학습 또는 평가 단위</a:t>
            </a:r>
            <a:r>
              <a:rPr lang="en-US" altLang="ko-KR" sz="1600" dirty="0"/>
              <a:t>)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학습에선 여러 </a:t>
            </a:r>
            <a:r>
              <a:rPr lang="ko-KR" altLang="en-US" sz="1600" dirty="0" err="1"/>
              <a:t>트라젝터리를</a:t>
            </a:r>
            <a:r>
              <a:rPr lang="ko-KR" altLang="en-US" sz="1600" dirty="0"/>
              <a:t> 쌓아 에피소드로 삼기도 함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짧은 시퀀스를 묶어 학습하는 경우 </a:t>
            </a:r>
            <a:r>
              <a:rPr lang="en-US" altLang="ko-KR" sz="1600" dirty="0"/>
              <a:t>(partial trajectory)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5790AB-DDBD-57C4-4253-B6521FEB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28" y="4372155"/>
            <a:ext cx="3038743" cy="15171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9B6281-717B-A01B-28F4-5E245E205833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8736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4C3C47-7A06-DBB6-AECB-5C25E5CE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24" y="577073"/>
            <a:ext cx="9315077" cy="57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60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E3305-E19F-8DED-3948-8E1758612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409152E8-AD2F-D842-F947-1D0F8507BF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231" y="883900"/>
                <a:ext cx="11147538" cy="58429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 상태가치함수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1400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확률적 평균이란</a:t>
                </a:r>
                <a:r>
                  <a:rPr lang="en-US" altLang="ko-KR" sz="1600" dirty="0"/>
                  <a:t>?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어떤 값이 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여러 확률로 발생할 수 있을 때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,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그 값들을 그 확률로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가중합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해서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얻는 </a:t>
                </a:r>
                <a:r>
                  <a:rPr lang="ko-KR" altLang="ko-KR" sz="16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평균값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이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이것을 수학적으로는 </a:t>
                </a:r>
                <a:r>
                  <a:rPr lang="ko-KR" altLang="ko-KR" sz="16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“</a:t>
                </a:r>
                <a:r>
                  <a:rPr lang="ko-KR" altLang="ko-KR" sz="1600" b="1" dirty="0" err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기댓값</a:t>
                </a:r>
                <a:r>
                  <a:rPr lang="ko-KR" altLang="ko-KR" sz="16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(</a:t>
                </a:r>
                <a:r>
                  <a:rPr lang="ko-KR" altLang="ko-KR" sz="1600" b="1" dirty="0" err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Expected</a:t>
                </a:r>
                <a:r>
                  <a:rPr lang="ko-KR" altLang="ko-KR" sz="16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ko-KR" altLang="ko-KR" sz="1600" b="1" dirty="0" err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Value</a:t>
                </a:r>
                <a:r>
                  <a:rPr lang="ko-KR" altLang="ko-KR" sz="16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)</a:t>
                </a:r>
                <a:r>
                  <a:rPr lang="ko-KR" altLang="ko-KR" sz="16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”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이라고 부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른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이산 확률 분포의 경우</a:t>
                </a: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확률 변수 </a:t>
                </a:r>
                <a:r>
                  <a:rPr lang="en-US" altLang="ko-KR" sz="1600" dirty="0"/>
                  <a:t>X </a:t>
                </a:r>
                <a:r>
                  <a:rPr lang="ko-KR" altLang="en-US" sz="1600" dirty="0"/>
                  <a:t>가 취할 수 있는 값이 </a:t>
                </a:r>
                <a:r>
                  <a:rPr lang="en-US" altLang="ko-KR" sz="1600" dirty="0"/>
                  <a:t>x1, x2, ..., </a:t>
                </a:r>
                <a:r>
                  <a:rPr lang="en-US" altLang="ko-KR" sz="1600" dirty="0" err="1"/>
                  <a:t>xn</a:t>
                </a:r>
                <a:r>
                  <a:rPr lang="ko-KR" altLang="en-US" sz="1600" dirty="0"/>
                  <a:t>이고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dirty="0"/>
                  <a:t>그 각각의 확률이 </a:t>
                </a:r>
                <a:r>
                  <a:rPr lang="en-US" altLang="ko-KR" sz="1600" dirty="0"/>
                  <a:t>P(X=xi)=pi</a:t>
                </a:r>
                <a:r>
                  <a:rPr lang="ko-KR" altLang="en-US" sz="1600" dirty="0"/>
                  <a:t>라면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확률적 평균은 다음과 같이 정의된다</a:t>
                </a:r>
                <a:r>
                  <a:rPr lang="en-US" altLang="ko-KR" sz="1600" dirty="0"/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b="1" dirty="0"/>
                  <a:t>가능한 모든 값 </a:t>
                </a:r>
                <a:r>
                  <a:rPr lang="en-US" altLang="ko-KR" sz="1600" b="1" dirty="0"/>
                  <a:t>× </a:t>
                </a:r>
                <a:r>
                  <a:rPr lang="ko-KR" altLang="en-US" sz="1600" b="1" dirty="0"/>
                  <a:t>그 값이 일어날 확률</a:t>
                </a:r>
                <a:r>
                  <a:rPr lang="ko-KR" altLang="en-US" sz="1600" dirty="0"/>
                  <a:t>의 합이다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예시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주사위를 던져서 나오는 수의 </a:t>
                </a:r>
                <a:r>
                  <a:rPr lang="ko-KR" altLang="en-US" sz="1600" dirty="0" err="1"/>
                  <a:t>기대값은</a:t>
                </a:r>
                <a:r>
                  <a:rPr lang="en-US" altLang="ko-KR" sz="1600" dirty="0"/>
                  <a:t>?)</a:t>
                </a:r>
                <a:r>
                  <a:rPr lang="ko-KR" altLang="en-US" sz="1600" dirty="0"/>
                  <a:t> 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409152E8-AD2F-D842-F947-1D0F8507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31" y="883900"/>
                <a:ext cx="11147538" cy="5842927"/>
              </a:xfrm>
              <a:prstGeom prst="rect">
                <a:avLst/>
              </a:prstGeom>
              <a:blipFill>
                <a:blip r:embed="rId2"/>
                <a:stretch>
                  <a:fillRect l="-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7E030AC2-017E-E6D8-DF08-2AB5BF3B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36" y="3529726"/>
            <a:ext cx="2124371" cy="762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841660-A3BB-00D0-442C-06E9C6BA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455" y="5050482"/>
            <a:ext cx="10218965" cy="1596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5E0BB8D-E8B3-3F71-1AA0-24A4D4FB4160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55062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4F479-8E19-4298-463B-570F7BD8C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A2B8B9AA-3024-F77B-8DA0-CF6BC57B03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231" y="883900"/>
                <a:ext cx="11147538" cy="58429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 상태가치함수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1400" dirty="0"/>
              </a:p>
              <a:p>
                <a:pPr lvl="1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확률적 평균이란</a:t>
                </a:r>
                <a:r>
                  <a:rPr lang="en-US" altLang="ko-KR" sz="1600" dirty="0"/>
                  <a:t>?</a:t>
                </a:r>
              </a:p>
              <a:p>
                <a:pPr lvl="2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 err="1">
                    <a:solidFill>
                      <a:srgbClr val="0070C0"/>
                    </a:solidFill>
                  </a:rPr>
                  <a:t>가중합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(weighted sum)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이란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?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sz="1600" dirty="0"/>
                  <a:t>각 요소에 가중치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중요도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확률 등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1600" dirty="0"/>
                  <a:t>를 곱한 후 </a:t>
                </a:r>
                <a:r>
                  <a:rPr lang="ko-KR" altLang="en-US" sz="1600" b="1" dirty="0"/>
                  <a:t>모두 더한 것</a:t>
                </a:r>
                <a:r>
                  <a:rPr lang="ko-KR" altLang="en-US" sz="1600" dirty="0"/>
                  <a:t>을 의미한다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정의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어떤 값들 </a:t>
                </a:r>
                <a:r>
                  <a:rPr lang="en-US" altLang="ko-KR" sz="1600" dirty="0"/>
                  <a:t>x1, x2, …, </a:t>
                </a:r>
                <a:r>
                  <a:rPr lang="en-US" altLang="ko-KR" sz="1600" dirty="0" err="1"/>
                  <a:t>xn</a:t>
                </a:r>
                <a:r>
                  <a:rPr lang="ko-KR" altLang="en-US" sz="1600" dirty="0"/>
                  <a:t>에 각각의 가중치 </a:t>
                </a:r>
                <a:r>
                  <a:rPr lang="en-US" altLang="ko-KR" sz="1600" dirty="0"/>
                  <a:t>w1,w2,…,</a:t>
                </a:r>
                <a:r>
                  <a:rPr lang="en-US" altLang="ko-KR" sz="1600" dirty="0" err="1"/>
                  <a:t>wn</a:t>
                </a:r>
                <a:r>
                  <a:rPr lang="ko-KR" altLang="en-US" sz="1600" dirty="0"/>
                  <a:t>가 주어졌을 때</a:t>
                </a:r>
                <a:r>
                  <a:rPr lang="en-US" altLang="ko-KR" sz="1600" dirty="0"/>
                  <a:t>,</a:t>
                </a:r>
              </a:p>
              <a:p>
                <a:pPr lvl="1">
                  <a:lnSpc>
                    <a:spcPct val="16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lvl="1">
                  <a:lnSpc>
                    <a:spcPct val="16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단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보통은 ∑</a:t>
                </a:r>
                <a:r>
                  <a:rPr lang="en-US" altLang="ko-KR" sz="1600" dirty="0" err="1"/>
                  <a:t>wi</a:t>
                </a:r>
                <a:r>
                  <a:rPr lang="en-US" altLang="ko-KR" sz="1600" dirty="0"/>
                  <a:t>=1</a:t>
                </a:r>
                <a:r>
                  <a:rPr lang="ko-KR" altLang="en-US" sz="1600" dirty="0"/>
                  <a:t>일 때 가중평균</a:t>
                </a:r>
                <a:r>
                  <a:rPr lang="en-US" altLang="ko-KR" sz="1600" dirty="0"/>
                  <a:t>(weighted average) </a:t>
                </a:r>
                <a:r>
                  <a:rPr lang="ko-KR" altLang="en-US" sz="1600" dirty="0"/>
                  <a:t>라고 부르며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강화학습에서는 주로 </a:t>
                </a:r>
                <a:r>
                  <a:rPr lang="ko-KR" altLang="en-US" sz="1600" b="1" dirty="0"/>
                  <a:t>확률을 가중치로 하는 </a:t>
                </a:r>
                <a:r>
                  <a:rPr lang="ko-KR" altLang="en-US" sz="1600" b="1" dirty="0" err="1"/>
                  <a:t>기대값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 err="1"/>
                  <a:t>기댓값</a:t>
                </a:r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형태로 나타난다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예제</a:t>
                </a:r>
                <a:r>
                  <a:rPr lang="en-US" altLang="ko-KR" sz="1600" dirty="0"/>
                  <a:t>_1(</a:t>
                </a:r>
                <a:r>
                  <a:rPr lang="ko-KR" altLang="en-US" sz="1600" dirty="0"/>
                  <a:t>단순 </a:t>
                </a:r>
                <a:r>
                  <a:rPr lang="ko-KR" altLang="en-US" sz="1600" dirty="0" err="1"/>
                  <a:t>가중합</a:t>
                </a:r>
                <a:r>
                  <a:rPr lang="en-US" altLang="ko-KR" sz="1600" dirty="0"/>
                  <a:t>) : [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시험 점수: 국어 80, 수학 90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en-US" altLang="ko-KR" sz="1600" dirty="0">
                    <a:latin typeface="Arial" panose="020B0604020202020204" pitchFamily="34" charset="0"/>
                    <a:sym typeface="Wingdings" panose="05000000000000000000" pitchFamily="2" charset="2"/>
                  </a:rPr>
                  <a:t>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가중치: 국어 40%, 수학 60%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]</a:t>
                </a: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dirty="0" err="1"/>
                  <a:t>가중합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= 0.4 x 80 + 0.6 x 90 = 32 + 54 = 89</a:t>
                </a:r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>
                    <a:solidFill>
                      <a:srgbClr val="0070C0"/>
                    </a:solidFill>
                  </a:rPr>
                  <a:t>예제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_2(</a:t>
                </a:r>
                <a:r>
                  <a:rPr lang="ko-KR" altLang="en-US" sz="1600" b="1" dirty="0" err="1">
                    <a:solidFill>
                      <a:srgbClr val="0070C0"/>
                    </a:solidFill>
                  </a:rPr>
                  <a:t>기대값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-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강화학습에서 자주 사용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): </a:t>
                </a:r>
              </a:p>
              <a:p>
                <a:pPr lvl="3">
                  <a:lnSpc>
                    <a:spcPct val="20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주사위를 던져 나올 수 있는 값의 </a:t>
                </a:r>
                <a:r>
                  <a:rPr lang="ko-KR" altLang="en-US" sz="1600" b="1" dirty="0" err="1"/>
                  <a:t>기댓값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: </a:t>
                </a:r>
                <a:endParaRPr lang="en-US" altLang="ko-KR" sz="1600" dirty="0"/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endParaRPr lang="ko-KR" altLang="ko-KR" sz="16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A2B8B9AA-3024-F77B-8DA0-CF6BC57B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31" y="883900"/>
                <a:ext cx="11147538" cy="5842927"/>
              </a:xfrm>
              <a:prstGeom prst="rect">
                <a:avLst/>
              </a:prstGeom>
              <a:blipFill>
                <a:blip r:embed="rId2"/>
                <a:stretch>
                  <a:fillRect l="-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930344E9-91E9-70F9-0BBC-C9EA406BE371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F8663E-B20C-A928-8108-A64BA7A6D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408" y="3090815"/>
            <a:ext cx="4677428" cy="676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FD87CE-D6F5-BA51-BC17-1F735969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162" y="5814428"/>
            <a:ext cx="5811061" cy="876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013490-3AA0-B038-ED56-4B5E3F129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473" y="5413316"/>
            <a:ext cx="4296375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93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D700C-A124-3172-0295-826FEB7EB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F53EA181-C5C9-28C5-504C-F0DA2FC2B1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185" y="933061"/>
                <a:ext cx="11147538" cy="58429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상태가치함수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1400" dirty="0"/>
              </a:p>
              <a:p>
                <a:pPr lvl="1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확률적 평균이란</a:t>
                </a:r>
                <a:r>
                  <a:rPr lang="en-US" altLang="ko-KR" sz="1600" dirty="0"/>
                  <a:t>?</a:t>
                </a:r>
              </a:p>
              <a:p>
                <a:pPr lvl="2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강화학습과의 연결</a:t>
                </a:r>
                <a:endParaRPr lang="en-US" altLang="ko-KR" sz="1600" dirty="0"/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강화학습에서는 정책 </a:t>
                </a:r>
                <a:r>
                  <a:rPr lang="en-US" altLang="ko-KR" sz="1600" dirty="0"/>
                  <a:t>π </a:t>
                </a:r>
                <a:r>
                  <a:rPr lang="ko-KR" altLang="en-US" sz="1600" dirty="0"/>
                  <a:t>이 상태 </a:t>
                </a:r>
                <a:r>
                  <a:rPr lang="en-US" altLang="ko-KR" sz="1600" dirty="0"/>
                  <a:t>s </a:t>
                </a:r>
                <a:r>
                  <a:rPr lang="ko-KR" altLang="en-US" sz="1600" dirty="0"/>
                  <a:t>에서 여러 행동 </a:t>
                </a:r>
                <a:r>
                  <a:rPr lang="en-US" altLang="ko-KR" sz="1600" dirty="0"/>
                  <a:t>a</a:t>
                </a:r>
                <a:r>
                  <a:rPr lang="ko-KR" altLang="en-US" sz="1600" dirty="0"/>
                  <a:t>를 확률적으로 선택한다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그래서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상태 </a:t>
                </a:r>
                <a:r>
                  <a:rPr lang="en-US" altLang="ko-KR" sz="1600" dirty="0"/>
                  <a:t>s </a:t>
                </a:r>
                <a:r>
                  <a:rPr lang="ko-KR" altLang="en-US" sz="1600" dirty="0"/>
                  <a:t>에서 기대되는 가치는</a:t>
                </a:r>
                <a:r>
                  <a:rPr lang="en-US" altLang="ko-KR" sz="1600" dirty="0"/>
                  <a:t>:</a:t>
                </a: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endParaRPr lang="en-US" altLang="ko-KR" sz="1600" b="1" dirty="0">
                  <a:solidFill>
                    <a:srgbClr val="0070C0"/>
                  </a:solidFill>
                </a:endParaRP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endParaRPr lang="en-US" altLang="ko-KR" sz="1600" b="1" dirty="0">
                  <a:solidFill>
                    <a:srgbClr val="0070C0"/>
                  </a:solidFill>
                </a:endParaRP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b="1" dirty="0">
                    <a:solidFill>
                      <a:srgbClr val="0070C0"/>
                    </a:solidFill>
                  </a:rPr>
                  <a:t>즉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각각의 행동 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a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의 가치 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             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를 그 행동이 선택될 확률 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π(</a:t>
                </a:r>
                <a:r>
                  <a:rPr lang="en-US" altLang="ko-KR" sz="1600" b="1" dirty="0" err="1">
                    <a:solidFill>
                      <a:srgbClr val="0070C0"/>
                    </a:solidFill>
                  </a:rPr>
                  <a:t>a∣s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)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로 가중하여 평균을 낸 것</a:t>
                </a:r>
                <a:endParaRPr lang="en-US" altLang="ko-KR" sz="1600" b="1" dirty="0">
                  <a:solidFill>
                    <a:srgbClr val="0070C0"/>
                  </a:solidFill>
                </a:endParaRP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확률적 평균 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(</a:t>
                </a:r>
                <a:r>
                  <a:rPr lang="ko-KR" altLang="en-US" sz="1600" b="1" dirty="0" err="1">
                    <a:solidFill>
                      <a:srgbClr val="FF0000"/>
                    </a:solidFill>
                  </a:rPr>
                  <a:t>기댓값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)</a:t>
                </a:r>
                <a:r>
                  <a:rPr lang="ko-KR" alt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1600" dirty="0"/>
                  <a:t>이다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200000"/>
                  </a:lnSpc>
                  <a:buClr>
                    <a:schemeClr val="accent2"/>
                  </a:buClr>
                </a:pPr>
                <a:endParaRPr lang="en-US" altLang="ko-KR" sz="1600" dirty="0"/>
              </a:p>
              <a:p>
                <a:pPr lvl="2">
                  <a:lnSpc>
                    <a:spcPct val="200000"/>
                  </a:lnSpc>
                  <a:buClr>
                    <a:schemeClr val="accent2"/>
                  </a:buClr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F53EA181-C5C9-28C5-504C-F0DA2FC2B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5" y="933061"/>
                <a:ext cx="11147538" cy="5842927"/>
              </a:xfrm>
              <a:prstGeom prst="rect">
                <a:avLst/>
              </a:prstGeom>
              <a:blipFill>
                <a:blip r:embed="rId2"/>
                <a:stretch>
                  <a:fillRect l="-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EBB0B52-B5D1-D342-3212-25A1C2DE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461" y="3620565"/>
            <a:ext cx="2972215" cy="685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483B08-C0A3-2B56-A4C2-68C729B61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27" y="4522771"/>
            <a:ext cx="790685" cy="26673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34986C1-45E6-B2F7-1084-F556D302812D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8C6C3-1BE0-175E-5579-E55C1268225C}"/>
              </a:ext>
            </a:extLst>
          </p:cNvPr>
          <p:cNvSpPr txBox="1"/>
          <p:nvPr/>
        </p:nvSpPr>
        <p:spPr>
          <a:xfrm>
            <a:off x="1685025" y="5538485"/>
            <a:ext cx="8862205" cy="869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ko-KR" altLang="en-US" dirty="0"/>
              <a:t>“</a:t>
            </a:r>
            <a:r>
              <a:rPr lang="ko-KR" altLang="en-US" b="1" dirty="0"/>
              <a:t>각각의 행동 </a:t>
            </a:r>
            <a:r>
              <a:rPr lang="en-US" altLang="ko-KR" b="1" dirty="0"/>
              <a:t>a </a:t>
            </a:r>
            <a:r>
              <a:rPr lang="ko-KR" altLang="en-US" b="1" dirty="0"/>
              <a:t>의 가치를 그 행동이 선택될 확률 </a:t>
            </a:r>
            <a:r>
              <a:rPr lang="en-US" altLang="ko-KR" b="1" dirty="0"/>
              <a:t>π(</a:t>
            </a:r>
            <a:r>
              <a:rPr lang="en-US" altLang="ko-KR" b="1" dirty="0" err="1"/>
              <a:t>a∣s</a:t>
            </a:r>
            <a:r>
              <a:rPr lang="en-US" altLang="ko-KR" b="1" dirty="0"/>
              <a:t>)</a:t>
            </a:r>
            <a:r>
              <a:rPr lang="ko-KR" altLang="en-US" b="1" dirty="0"/>
              <a:t>로 가중하여 평균을 낸 것이 확률적 평균값</a:t>
            </a:r>
            <a:r>
              <a:rPr lang="en-US" altLang="ko-KR" b="1" dirty="0"/>
              <a:t>(</a:t>
            </a:r>
            <a:r>
              <a:rPr lang="ko-KR" altLang="en-US" b="1" dirty="0" err="1"/>
              <a:t>기댓값</a:t>
            </a:r>
            <a:r>
              <a:rPr lang="en-US" altLang="ko-KR" b="1" dirty="0"/>
              <a:t>)</a:t>
            </a:r>
            <a:r>
              <a:rPr lang="ko-KR" altLang="en-US" b="1" dirty="0"/>
              <a:t>이다</a:t>
            </a:r>
            <a:r>
              <a:rPr lang="ko-KR" altLang="en-US" dirty="0"/>
              <a:t>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3944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8983E-3C13-666F-B904-24F77B8CF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49436311-EDF7-1C45-C976-CB568002E1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40" y="827691"/>
                <a:ext cx="11147538" cy="59019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900" b="1" dirty="0"/>
                  <a:t>상태가치함수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9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ko-KR" altLang="en-US" sz="1900" b="1" i="1"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p>
                    <m:d>
                      <m:dPr>
                        <m:ctrlPr>
                          <a:rPr lang="ko-KR" altLang="en-US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9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altLang="ko-KR" sz="1900" b="1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700" dirty="0"/>
                  <a:t>정책 </a:t>
                </a:r>
                <a:r>
                  <a:rPr lang="en-US" altLang="ko-KR" sz="1700" dirty="0"/>
                  <a:t>π(</a:t>
                </a:r>
                <a:r>
                  <a:rPr lang="en-US" altLang="ko-KR" sz="1700" dirty="0" err="1"/>
                  <a:t>a|s</a:t>
                </a:r>
                <a:r>
                  <a:rPr lang="en-US" altLang="ko-KR" sz="1700" dirty="0"/>
                  <a:t>)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정책 π(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a∣s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)</a:t>
                </a:r>
                <a:r>
                  <a:rPr lang="en-US" altLang="ko-KR" sz="17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는 상태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s</a:t>
                </a:r>
                <a:r>
                  <a:rPr lang="en-US" altLang="ko-KR" sz="17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에서 행동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a</a:t>
                </a:r>
                <a:r>
                  <a:rPr lang="en-US" altLang="ko-KR" sz="17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를 선택할 확률</a:t>
                </a:r>
                <a:r>
                  <a:rPr lang="ko-KR" altLang="en-US" sz="1700" dirty="0">
                    <a:latin typeface="Arial" panose="020B0604020202020204" pitchFamily="34" charset="0"/>
                  </a:rPr>
                  <a:t>이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다.</a:t>
                </a: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예를 들어,</a:t>
                </a: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700" dirty="0"/>
                  <a:t>이라면 상태 </a:t>
                </a:r>
                <a:r>
                  <a:rPr lang="en-US" altLang="ko-KR" sz="1700" dirty="0"/>
                  <a:t>s </a:t>
                </a:r>
                <a:r>
                  <a:rPr lang="ko-KR" altLang="en-US" sz="1700" dirty="0"/>
                  <a:t>에서 </a:t>
                </a:r>
                <a:r>
                  <a:rPr lang="en-US" altLang="ko-KR" sz="1700" dirty="0"/>
                  <a:t>a1 ​</a:t>
                </a:r>
                <a:r>
                  <a:rPr lang="ko-KR" altLang="en-US" sz="1700" dirty="0"/>
                  <a:t>을 </a:t>
                </a:r>
                <a:r>
                  <a:rPr lang="en-US" altLang="ko-KR" sz="1700" dirty="0"/>
                  <a:t>70% </a:t>
                </a:r>
                <a:r>
                  <a:rPr lang="ko-KR" altLang="en-US" sz="1700" dirty="0"/>
                  <a:t>확률로</a:t>
                </a:r>
                <a:r>
                  <a:rPr lang="en-US" altLang="ko-KR" sz="1700" dirty="0"/>
                  <a:t>, a2 </a:t>
                </a:r>
                <a:r>
                  <a:rPr lang="ko-KR" altLang="en-US" sz="1700" dirty="0"/>
                  <a:t>를 </a:t>
                </a:r>
                <a:r>
                  <a:rPr lang="en-US" altLang="ko-KR" sz="1700" dirty="0"/>
                  <a:t>30% </a:t>
                </a:r>
                <a:r>
                  <a:rPr lang="ko-KR" altLang="en-US" sz="1700" dirty="0"/>
                  <a:t>확률로 고른다</a:t>
                </a:r>
                <a:r>
                  <a:rPr lang="en-US" altLang="ko-KR" sz="1700" dirty="0"/>
                  <a:t>.</a:t>
                </a:r>
                <a:endParaRPr lang="ko-KR" altLang="ko-KR" sz="17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700" dirty="0"/>
                  <a:t>상태 가치 함수 </a:t>
                </a:r>
                <a:r>
                  <a:rPr lang="en-US" altLang="ko-KR" sz="1700" dirty="0"/>
                  <a:t>V(s)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이제 상태 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s</a:t>
                </a:r>
                <a:r>
                  <a:rPr lang="en-US" altLang="ko-KR" sz="17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에서 에이전트가 행동할 때, 어떤 행동을 택할지는 정책 π</a:t>
                </a:r>
                <a:r>
                  <a:rPr lang="en-US" altLang="ko-KR" sz="17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에 달려 있다.</a:t>
                </a: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700" dirty="0">
                    <a:latin typeface="Arial" panose="020B0604020202020204" pitchFamily="34" charset="0"/>
                  </a:rPr>
                  <a:t>따라서, </a:t>
                </a:r>
                <a:r>
                  <a:rPr lang="ko-KR" altLang="ko-KR" sz="1700" b="1" dirty="0">
                    <a:solidFill>
                      <a:srgbClr val="0070C0"/>
                    </a:solidFill>
                    <a:latin typeface="Arial" panose="020B0604020202020204" pitchFamily="34" charset="0"/>
                  </a:rPr>
                  <a:t>상태의 가치는 "정책에 따라 취할 행동들의 </a:t>
                </a:r>
                <a:r>
                  <a:rPr lang="ko-KR" altLang="ko-KR" sz="1700" b="1" dirty="0" err="1">
                    <a:solidFill>
                      <a:srgbClr val="0070C0"/>
                    </a:solidFill>
                    <a:latin typeface="Arial" panose="020B0604020202020204" pitchFamily="34" charset="0"/>
                  </a:rPr>
                  <a:t>기대값"</a:t>
                </a:r>
                <a:r>
                  <a:rPr lang="ko-KR" altLang="ko-KR" sz="1700" dirty="0" err="1">
                    <a:latin typeface="Arial" panose="020B0604020202020204" pitchFamily="34" charset="0"/>
                  </a:rPr>
                  <a:t>으로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 정의</a:t>
                </a:r>
                <a:r>
                  <a:rPr lang="ko-KR" altLang="en-US" sz="1700" dirty="0">
                    <a:latin typeface="Arial" panose="020B0604020202020204" pitchFamily="34" charset="0"/>
                  </a:rPr>
                  <a:t>된</a:t>
                </a:r>
                <a:r>
                  <a:rPr lang="ko-KR" altLang="ko-KR" sz="1700" dirty="0">
                    <a:latin typeface="Arial" panose="020B0604020202020204" pitchFamily="34" charset="0"/>
                  </a:rPr>
                  <a:t>다</a:t>
                </a:r>
                <a:r>
                  <a:rPr lang="en-US" altLang="ko-KR" sz="1700" dirty="0">
                    <a:latin typeface="Arial" panose="020B0604020202020204" pitchFamily="34" charset="0"/>
                  </a:rPr>
                  <a:t>.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7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endParaRPr lang="en-US" altLang="ko-KR" sz="17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700" dirty="0"/>
                  <a:t>예시</a:t>
                </a:r>
                <a:r>
                  <a:rPr lang="en-US" altLang="ko-KR" sz="1700" dirty="0"/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en-US" sz="1700" dirty="0"/>
                  <a:t>상태 </a:t>
                </a:r>
                <a:r>
                  <a:rPr lang="en-US" altLang="ko-KR" sz="1700" dirty="0"/>
                  <a:t>s </a:t>
                </a:r>
                <a:r>
                  <a:rPr lang="ko-KR" altLang="en-US" sz="1700" dirty="0"/>
                  <a:t>에서 행동 </a:t>
                </a:r>
                <a:r>
                  <a:rPr lang="en-US" altLang="ko-KR" sz="1700" dirty="0"/>
                  <a:t>2</a:t>
                </a:r>
                <a:r>
                  <a:rPr lang="ko-KR" altLang="en-US" sz="1700" dirty="0"/>
                  <a:t>개 가능</a:t>
                </a:r>
                <a:r>
                  <a:rPr lang="en-US" altLang="ko-KR" sz="1700" dirty="0"/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en-US" sz="1700" dirty="0"/>
                  <a:t>정책</a:t>
                </a:r>
                <a:r>
                  <a:rPr lang="en-US" altLang="ko-KR" sz="1700" dirty="0"/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en-US" sz="1700" dirty="0"/>
                  <a:t>그러면 상태가치는</a:t>
                </a:r>
                <a:r>
                  <a:rPr lang="en-US" altLang="ko-KR" sz="1700" dirty="0"/>
                  <a:t>: </a:t>
                </a:r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49436311-EDF7-1C45-C976-CB568002E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40" y="827691"/>
                <a:ext cx="11147538" cy="5901931"/>
              </a:xfrm>
              <a:prstGeom prst="rect">
                <a:avLst/>
              </a:prstGeom>
              <a:blipFill>
                <a:blip r:embed="rId3"/>
                <a:stretch>
                  <a:fillRect l="-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93376F64-5DC2-761D-23B5-FFF041B17A69}"/>
              </a:ext>
            </a:extLst>
          </p:cNvPr>
          <p:cNvSpPr txBox="1">
            <a:spLocks/>
          </p:cNvSpPr>
          <p:nvPr/>
        </p:nvSpPr>
        <p:spPr>
          <a:xfrm>
            <a:off x="721052" y="265473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747B3C-E868-E66F-A40E-7C5FF3E1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054" y="2110875"/>
            <a:ext cx="3095270" cy="36486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A59E926-5E89-3B2C-927A-19D138DA8C6D}"/>
              </a:ext>
            </a:extLst>
          </p:cNvPr>
          <p:cNvGrpSpPr/>
          <p:nvPr/>
        </p:nvGrpSpPr>
        <p:grpSpPr>
          <a:xfrm>
            <a:off x="1916843" y="4224257"/>
            <a:ext cx="6568396" cy="621355"/>
            <a:chOff x="2172481" y="5829311"/>
            <a:chExt cx="6798829" cy="62587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E42D35C-B935-414B-3AB9-0B47B501C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2481" y="5829311"/>
              <a:ext cx="3095270" cy="46056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B536D2-F891-4975-8D26-9D848D864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829311"/>
              <a:ext cx="2875310" cy="625875"/>
            </a:xfrm>
            <a:prstGeom prst="rect">
              <a:avLst/>
            </a:prstGeom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98B4B93D-3478-51CB-9C52-A5AA40EB855A}"/>
                </a:ext>
              </a:extLst>
            </p:cNvPr>
            <p:cNvSpPr/>
            <p:nvPr/>
          </p:nvSpPr>
          <p:spPr>
            <a:xfrm>
              <a:off x="5446143" y="6030838"/>
              <a:ext cx="426994" cy="1571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000C4C2-BEA9-C66C-3DEE-DFBC217BD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632" y="5767824"/>
            <a:ext cx="3504029" cy="3946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5CD097-4A19-DC26-8776-8AB27C4E8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654" y="5368713"/>
            <a:ext cx="2944597" cy="3439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04D245-AE9F-E94B-C6AA-845E356A0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2001" y="6213157"/>
            <a:ext cx="3161669" cy="3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0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BECA8-169D-223C-9DE6-57444DB2A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BBBE54AB-C55F-16C3-7ECC-AD353D4021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40" y="1132492"/>
                <a:ext cx="11147538" cy="5725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900" b="1" dirty="0"/>
                  <a:t>상태가치함수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9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ko-KR" altLang="en-US" sz="1900" b="1" i="1"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p>
                    <m:d>
                      <m:dPr>
                        <m:ctrlPr>
                          <a:rPr lang="ko-KR" altLang="en-US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9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altLang="ko-KR" sz="1900" b="1" dirty="0"/>
              </a:p>
              <a:p>
                <a:pPr lvl="1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700" b="1" dirty="0"/>
                  <a:t>정의</a:t>
                </a:r>
                <a:r>
                  <a:rPr lang="en-US" altLang="ko-KR" sz="1700" b="1" dirty="0"/>
                  <a:t>: </a:t>
                </a:r>
                <a:r>
                  <a:rPr lang="ko-KR" altLang="en-US" sz="1700" dirty="0"/>
                  <a:t>정책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sz="1700" dirty="0"/>
                  <a:t>를 따를 때</a:t>
                </a:r>
                <a:r>
                  <a:rPr lang="en-US" altLang="ko-KR" sz="1700" dirty="0"/>
                  <a:t>, </a:t>
                </a:r>
                <a:r>
                  <a:rPr lang="ko-KR" altLang="en-US" sz="1700" b="1" dirty="0"/>
                  <a:t>특정 상태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700" dirty="0"/>
                  <a:t>에서 시작하여 미래에 얻게 될 할인된 보상</a:t>
                </a:r>
                <a:r>
                  <a:rPr lang="en-US" altLang="ko-KR" sz="1700" dirty="0"/>
                  <a:t>(return)</a:t>
                </a:r>
                <a:r>
                  <a:rPr lang="ko-KR" altLang="en-US" sz="1700" dirty="0"/>
                  <a:t>의 </a:t>
                </a:r>
                <a:r>
                  <a:rPr lang="ko-KR" altLang="en-US" sz="1700" b="1" dirty="0" err="1"/>
                  <a:t>기댓값</a:t>
                </a:r>
                <a:r>
                  <a:rPr lang="en-US" altLang="ko-KR" sz="1700" dirty="0"/>
                  <a:t>.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17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7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ko-KR" altLang="en-US" sz="17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sup>
                      </m:sSup>
                      <m:d>
                        <m:dPr>
                          <m:ctrlPr>
                            <a:rPr lang="ko-KR" altLang="en-US" sz="17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7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ko-KR" sz="17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17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700" b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ko-KR" altLang="en-US" sz="17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ko-KR" altLang="en-US" sz="17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grow m:val="on"/>
                              <m:ctrlPr>
                                <a:rPr lang="ko-KR" altLang="en-US" sz="17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17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700" b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7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ko-KR" altLang="en-US" sz="1700" b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ko-KR" altLang="en-US" sz="17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700" b="1" i="1"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ko-KR" altLang="en-US" sz="17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</m:e>
                          </m:nary>
                        </m:e>
                        <m:e>
                          <m:sSub>
                            <m:sSubPr>
                              <m:ctrlPr>
                                <a:rPr lang="ko-KR" altLang="en-US" sz="17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7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ko-KR" altLang="en-US" sz="17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700" b="1" i="1"/>
                            <m:t>  </m:t>
                          </m:r>
                          <m:sSub>
                            <m:sSubPr>
                              <m:ctrlPr>
                                <a:rPr lang="ko-KR" altLang="en-US" sz="17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7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sz="17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ko-KR" sz="17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17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altLang="ko-KR" sz="1700" b="1" dirty="0"/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700" b="1" dirty="0"/>
                  <a:t>상태가치함수</a:t>
                </a:r>
                <a:r>
                  <a:rPr lang="en-US" altLang="ko-KR" sz="1700" b="1" dirty="0"/>
                  <a:t>(state value function)</a:t>
                </a:r>
                <a:r>
                  <a:rPr lang="ko-KR" altLang="en-US" sz="17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sz="1700" dirty="0"/>
                  <a:t>는 에이전트가 </a:t>
                </a:r>
                <a:r>
                  <a:rPr lang="ko-KR" altLang="en-US" sz="1700" b="1" dirty="0"/>
                  <a:t>어떤 행동을 직접 선택하지 않고</a:t>
                </a:r>
                <a:r>
                  <a:rPr lang="en-US" altLang="ko-KR" sz="1700" dirty="0"/>
                  <a:t>, </a:t>
                </a:r>
                <a:r>
                  <a:rPr lang="ko-KR" altLang="en-US" sz="1700" b="1" dirty="0"/>
                  <a:t>사전에 정의된 정책</a:t>
                </a:r>
                <a:r>
                  <a:rPr lang="en-US" altLang="ko-KR" sz="1700" b="1" dirty="0"/>
                  <a:t>(policy) π</a:t>
                </a:r>
                <a:r>
                  <a:rPr lang="ko-KR" altLang="en-US" sz="1700" dirty="0"/>
                  <a:t>를 따를 경우</a:t>
                </a:r>
                <a:r>
                  <a:rPr lang="en-US" altLang="ko-KR" sz="1700" dirty="0"/>
                  <a:t>,</a:t>
                </a:r>
                <a:br>
                  <a:rPr lang="en-US" altLang="ko-KR" sz="1700" dirty="0"/>
                </a:br>
                <a:r>
                  <a:rPr lang="ko-KR" altLang="en-US" sz="1700" dirty="0"/>
                  <a:t>현재 상태 </a:t>
                </a:r>
                <a:r>
                  <a:rPr lang="en-US" altLang="ko-KR" sz="1700" dirty="0"/>
                  <a:t>s</a:t>
                </a:r>
                <a:r>
                  <a:rPr lang="ko-KR" altLang="en-US" sz="1700" dirty="0"/>
                  <a:t>에서 시작해 앞으로 얻게 될 보상의 </a:t>
                </a:r>
                <a:r>
                  <a:rPr lang="ko-KR" altLang="en-US" sz="1700" dirty="0" err="1"/>
                  <a:t>기대값</a:t>
                </a:r>
                <a:r>
                  <a:rPr lang="en-US" altLang="ko-KR" sz="1700" dirty="0"/>
                  <a:t>(</a:t>
                </a:r>
                <a:r>
                  <a:rPr lang="ko-KR" altLang="en-US" sz="1700" dirty="0"/>
                  <a:t>총합</a:t>
                </a:r>
                <a:r>
                  <a:rPr lang="en-US" altLang="ko-KR" sz="1700" dirty="0"/>
                  <a:t>)</a:t>
                </a:r>
                <a:r>
                  <a:rPr lang="ko-KR" altLang="en-US" sz="1700" dirty="0"/>
                  <a:t>을 의미한다</a:t>
                </a:r>
                <a:r>
                  <a:rPr lang="en-US" altLang="ko-KR" sz="1700" dirty="0"/>
                  <a:t>.</a:t>
                </a:r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700" dirty="0"/>
                  <a:t>핵심 특징</a:t>
                </a:r>
                <a:endParaRPr lang="en-US" altLang="ko-KR" sz="1700" dirty="0"/>
              </a:p>
              <a:p>
                <a:pPr lvl="3">
                  <a:lnSpc>
                    <a:spcPct val="200000"/>
                  </a:lnSpc>
                  <a:buClr>
                    <a:srgbClr val="FFC000"/>
                  </a:buClr>
                </a:pPr>
                <a:r>
                  <a:rPr lang="ko-KR" altLang="en-US" sz="1700" dirty="0"/>
                  <a:t>행동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700" dirty="0"/>
                  <a:t>가 직접 등장하지 않는다</a:t>
                </a:r>
                <a:r>
                  <a:rPr lang="en-US" altLang="ko-KR" sz="1700" dirty="0"/>
                  <a:t>.</a:t>
                </a:r>
              </a:p>
              <a:p>
                <a:pPr lvl="3">
                  <a:lnSpc>
                    <a:spcPct val="200000"/>
                  </a:lnSpc>
                  <a:buClr>
                    <a:srgbClr val="FFC000"/>
                  </a:buClr>
                </a:pPr>
                <a:r>
                  <a:rPr lang="ko-KR" altLang="en-US" sz="1700" dirty="0"/>
                  <a:t>정책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ko-KR" alt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ko-KR" altLang="en-US" sz="17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7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sz="1700" dirty="0"/>
                  <a:t>에 의해 행동이 </a:t>
                </a:r>
                <a:r>
                  <a:rPr lang="ko-KR" altLang="en-US" sz="1700" b="1" dirty="0"/>
                  <a:t>자동으로 선택</a:t>
                </a:r>
                <a:r>
                  <a:rPr lang="ko-KR" altLang="en-US" sz="1700" dirty="0"/>
                  <a:t>된다는 가정 하에 미래의 보상을 기대하는 값이다</a:t>
                </a:r>
                <a:r>
                  <a:rPr lang="en-US" altLang="ko-KR" sz="1700" dirty="0"/>
                  <a:t>.</a:t>
                </a:r>
              </a:p>
              <a:p>
                <a:pPr lvl="3">
                  <a:lnSpc>
                    <a:spcPct val="200000"/>
                  </a:lnSpc>
                  <a:buClr>
                    <a:srgbClr val="FFC000"/>
                  </a:buClr>
                </a:pPr>
                <a:r>
                  <a:rPr lang="ko-KR" altLang="en-US" sz="1700" dirty="0"/>
                  <a:t>즉</a:t>
                </a:r>
                <a:r>
                  <a:rPr lang="en-US" altLang="ko-KR" sz="1700" dirty="0"/>
                  <a:t>, </a:t>
                </a:r>
                <a:r>
                  <a:rPr lang="ko-KR" altLang="en-US" sz="1700" dirty="0"/>
                  <a:t>정책이 “이 상태에서 행동 </a:t>
                </a:r>
                <a:r>
                  <a:rPr lang="en-US" altLang="ko-KR" sz="1700" dirty="0"/>
                  <a:t>A</a:t>
                </a:r>
                <a:r>
                  <a:rPr lang="ko-KR" altLang="en-US" sz="1700" dirty="0"/>
                  <a:t>를 </a:t>
                </a:r>
                <a:r>
                  <a:rPr lang="en-US" altLang="ko-KR" sz="1700" dirty="0"/>
                  <a:t>70%, </a:t>
                </a:r>
                <a:r>
                  <a:rPr lang="ko-KR" altLang="en-US" sz="1700" dirty="0"/>
                  <a:t>행동 </a:t>
                </a:r>
                <a:r>
                  <a:rPr lang="en-US" altLang="ko-KR" sz="1700" dirty="0"/>
                  <a:t>B</a:t>
                </a:r>
                <a:r>
                  <a:rPr lang="ko-KR" altLang="en-US" sz="1700" dirty="0"/>
                  <a:t>를 </a:t>
                </a:r>
                <a:r>
                  <a:rPr lang="en-US" altLang="ko-KR" sz="1700" dirty="0"/>
                  <a:t>30% </a:t>
                </a:r>
                <a:r>
                  <a:rPr lang="ko-KR" altLang="en-US" sz="1700" dirty="0"/>
                  <a:t>선택한다” 라면 그 </a:t>
                </a:r>
                <a:r>
                  <a:rPr lang="ko-KR" altLang="en-US" sz="1700" b="1" dirty="0"/>
                  <a:t>확률로 </a:t>
                </a:r>
                <a:r>
                  <a:rPr lang="en-US" altLang="ko-KR" sz="1700" b="1" dirty="0"/>
                  <a:t>weighted average</a:t>
                </a:r>
                <a:r>
                  <a:rPr lang="ko-KR" altLang="en-US" sz="1700" dirty="0"/>
                  <a:t> 된 미래 보상이다</a:t>
                </a:r>
                <a:r>
                  <a:rPr lang="en-US" altLang="ko-KR" sz="1700" dirty="0"/>
                  <a:t>. </a:t>
                </a:r>
                <a:r>
                  <a:rPr lang="ko-KR" altLang="en-US" sz="1700" dirty="0"/>
                  <a:t>즉</a:t>
                </a:r>
                <a:r>
                  <a:rPr lang="en-US" altLang="ko-KR" sz="1700" dirty="0"/>
                  <a:t>, </a:t>
                </a:r>
                <a:r>
                  <a:rPr lang="ko-KR" altLang="en-US" sz="1700" b="1" dirty="0"/>
                  <a:t>상태의 장기적 가치만 평가</a:t>
                </a:r>
                <a:r>
                  <a:rPr lang="ko-KR" altLang="en-US" sz="1700" dirty="0"/>
                  <a:t>한다</a:t>
                </a:r>
                <a:r>
                  <a:rPr lang="en-US" altLang="ko-KR" sz="1700" dirty="0"/>
                  <a:t>.</a:t>
                </a:r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BBBE54AB-C55F-16C3-7ECC-AD353D402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40" y="1132492"/>
                <a:ext cx="11147538" cy="5725507"/>
              </a:xfrm>
              <a:prstGeom prst="rect">
                <a:avLst/>
              </a:prstGeom>
              <a:blipFill>
                <a:blip r:embed="rId3"/>
                <a:stretch>
                  <a:fillRect l="-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8E281F8A-62C1-C275-F8B8-06FA537FC973}"/>
              </a:ext>
            </a:extLst>
          </p:cNvPr>
          <p:cNvSpPr txBox="1">
            <a:spLocks/>
          </p:cNvSpPr>
          <p:nvPr/>
        </p:nvSpPr>
        <p:spPr>
          <a:xfrm>
            <a:off x="721052" y="265473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8082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FA5C-BD65-FF1A-A2D5-DAA7F60B2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41BAB24D-ED49-75DD-E2E4-793C6CEBF0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39" y="1053833"/>
                <a:ext cx="11443248" cy="5669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900" dirty="0"/>
                  <a:t> </a:t>
                </a:r>
                <a:r>
                  <a:rPr lang="ko-KR" altLang="en-US" sz="1900" b="1" dirty="0"/>
                  <a:t>상태가치함수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9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9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ko-KR" altLang="en-US" sz="1900" b="1" i="1"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p>
                    <m:d>
                      <m:dPr>
                        <m:ctrlPr>
                          <a:rPr lang="ko-KR" altLang="en-US" sz="1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9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altLang="ko-KR" sz="1900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상태가치함수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p>
                    <m:d>
                      <m:d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상태가치함수</a:t>
                </a:r>
                <a:r>
                  <a:rPr lang="en-US" altLang="ko-KR" sz="1600" b="1" dirty="0"/>
                  <a:t>(state value function)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sz="1600" dirty="0"/>
                  <a:t>는</a:t>
                </a:r>
                <a:br>
                  <a:rPr lang="ko-KR" altLang="en-US" sz="1600" dirty="0"/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“행동을 하지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않는다”는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의미는 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현재 순간에 임의로 행동을 고르지 않고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,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이미 정의된 정책 π에 따라 행동을 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자동으로 선택한다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는 뜻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이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따라서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V</a:t>
                </a:r>
                <a:r>
                  <a:rPr lang="ko-KR" altLang="ko-KR" sz="1600" baseline="30000" dirty="0">
                    <a:latin typeface="Arial" panose="020B0604020202020204" pitchFamily="34" charset="0"/>
                  </a:rPr>
                  <a:t>π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(s) 는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“지금 상태 s가 정책 π 하에서 얼마나 ‘좋은’ 상태인가?”를 나타내며,</a:t>
                </a:r>
                <a:br>
                  <a:rPr lang="ko-KR" altLang="ko-KR" sz="1600" dirty="0">
                    <a:latin typeface="Arial" panose="020B0604020202020204" pitchFamily="34" charset="0"/>
                  </a:rPr>
                </a:br>
                <a:r>
                  <a:rPr lang="ko-KR" altLang="ko-KR" sz="1600" dirty="0">
                    <a:latin typeface="Arial" panose="020B0604020202020204" pitchFamily="34" charset="0"/>
                  </a:rPr>
                  <a:t>상태 자체의 장기적 가치(long-term value)를 평가하는 함수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이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latin typeface="Arial" panose="020B0604020202020204" pitchFamily="34" charset="0"/>
                  </a:rPr>
                  <a:t>예시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(</a:t>
                </a:r>
                <a:r>
                  <a:rPr lang="ko-KR" altLang="en-US" sz="1600" dirty="0"/>
                  <a:t>로봇청소기가 정책 </a:t>
                </a:r>
                <a:r>
                  <a:rPr lang="en-US" altLang="ko-KR" sz="1600" dirty="0"/>
                  <a:t>π</a:t>
                </a:r>
                <a:r>
                  <a:rPr lang="ko-KR" altLang="en-US" sz="1600" dirty="0"/>
                  <a:t>에 따라 움직인다고 할 때</a:t>
                </a:r>
                <a:r>
                  <a:rPr lang="en-US" altLang="ko-KR" sz="1600" dirty="0"/>
                  <a:t>)</a:t>
                </a:r>
              </a:p>
              <a:p>
                <a:pPr lvl="4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600" dirty="0"/>
                  <a:t>| </a:t>
                </a:r>
                <a:r>
                  <a:rPr lang="ko-KR" altLang="en-US" sz="1600" dirty="0"/>
                  <a:t>상태 </a:t>
                </a:r>
                <a:r>
                  <a:rPr lang="en-US" altLang="ko-KR" sz="1600" dirty="0"/>
                  <a:t>s  | </a:t>
                </a:r>
                <a:r>
                  <a:rPr lang="ko-KR" altLang="en-US" sz="1600" dirty="0"/>
                  <a:t>정책 </a:t>
                </a:r>
                <a:r>
                  <a:rPr lang="en-US" altLang="ko-KR" sz="1600" dirty="0"/>
                  <a:t>π(</a:t>
                </a:r>
                <a:r>
                  <a:rPr lang="en-US" altLang="ko-KR" sz="1600" dirty="0" err="1"/>
                  <a:t>a|s</a:t>
                </a:r>
                <a:r>
                  <a:rPr lang="en-US" altLang="ko-KR" sz="1600" dirty="0"/>
                  <a:t>)                                 | </a:t>
                </a:r>
                <a:r>
                  <a:rPr lang="ko-KR" altLang="en-US" sz="1600" dirty="0"/>
                  <a:t>기대 보상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1600" dirty="0"/>
                  <a:t>                           |</a:t>
                </a:r>
                <a:br>
                  <a:rPr lang="en-US" altLang="ko-KR" sz="1600" dirty="0"/>
                </a:br>
                <a:r>
                  <a:rPr lang="en-US" altLang="ko-KR" sz="1600" dirty="0"/>
                  <a:t>|---------|-----------------------------------------|-----------------------------------------|</a:t>
                </a:r>
                <a:br>
                  <a:rPr lang="en-US" altLang="ko-KR" sz="1600" dirty="0"/>
                </a:br>
                <a:r>
                  <a:rPr lang="en-US" altLang="ko-KR" sz="1600" dirty="0"/>
                  <a:t>| </a:t>
                </a:r>
                <a:r>
                  <a:rPr lang="ko-KR" altLang="en-US" sz="1600" dirty="0"/>
                  <a:t>거실    </a:t>
                </a:r>
                <a:r>
                  <a:rPr lang="en-US" altLang="ko-KR" sz="1600" dirty="0"/>
                  <a:t>| (</a:t>
                </a:r>
                <a:r>
                  <a:rPr lang="ko-KR" altLang="en-US" sz="1600" dirty="0"/>
                  <a:t>오른쪽으로 갈 확률 </a:t>
                </a:r>
                <a:r>
                  <a:rPr lang="en-US" altLang="ko-KR" sz="1600" dirty="0"/>
                  <a:t>0.8, </a:t>
                </a:r>
                <a:r>
                  <a:rPr lang="ko-KR" altLang="en-US" sz="1600" dirty="0"/>
                  <a:t>아래로 </a:t>
                </a:r>
                <a:r>
                  <a:rPr lang="en-US" altLang="ko-KR" sz="1600" dirty="0"/>
                  <a:t>0.2) | </a:t>
                </a:r>
                <a:r>
                  <a:rPr lang="ko-KR" altLang="en-US" sz="1600" dirty="0"/>
                  <a:t>먼지 </a:t>
                </a:r>
                <a:r>
                  <a:rPr lang="en-US" altLang="ko-KR" sz="1600" dirty="0"/>
                  <a:t>+ </a:t>
                </a:r>
                <a:r>
                  <a:rPr lang="ko-KR" altLang="en-US" sz="1600" dirty="0"/>
                  <a:t>전기소모 등을 고려한 </a:t>
                </a:r>
                <a:r>
                  <a:rPr lang="ko-KR" altLang="en-US" sz="1600" dirty="0" err="1"/>
                  <a:t>기대값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|</a:t>
                </a:r>
                <a:br>
                  <a:rPr lang="en-US" altLang="ko-KR" sz="1600" dirty="0"/>
                </a:br>
                <a:r>
                  <a:rPr lang="en-US" altLang="ko-KR" sz="1600" dirty="0"/>
                  <a:t>| </a:t>
                </a:r>
                <a:r>
                  <a:rPr lang="ko-KR" altLang="en-US" sz="1600" dirty="0"/>
                  <a:t>부엌    </a:t>
                </a:r>
                <a:r>
                  <a:rPr lang="en-US" altLang="ko-KR" sz="1600" dirty="0"/>
                  <a:t>| (</a:t>
                </a:r>
                <a:r>
                  <a:rPr lang="ko-KR" altLang="en-US" sz="1600" dirty="0"/>
                  <a:t>왼쪽으로 </a:t>
                </a:r>
                <a:r>
                  <a:rPr lang="en-US" altLang="ko-KR" sz="1600" dirty="0"/>
                  <a:t>0.6, </a:t>
                </a:r>
                <a:r>
                  <a:rPr lang="ko-KR" altLang="en-US" sz="1600" dirty="0"/>
                  <a:t>위로 </a:t>
                </a:r>
                <a:r>
                  <a:rPr lang="en-US" altLang="ko-KR" sz="1600" dirty="0"/>
                  <a:t>0.4)                 | </a:t>
                </a:r>
                <a:r>
                  <a:rPr lang="ko-KR" altLang="en-US" sz="1600" dirty="0"/>
                  <a:t>보상 </a:t>
                </a:r>
                <a:r>
                  <a:rPr lang="en-US" altLang="ko-KR" sz="1600" dirty="0"/>
                  <a:t>-1 (</a:t>
                </a:r>
                <a:r>
                  <a:rPr lang="ko-KR" altLang="en-US" sz="1600" dirty="0"/>
                  <a:t>벽 충돌 위험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등 포함         </a:t>
                </a:r>
                <a:r>
                  <a:rPr lang="en-US" altLang="ko-KR" sz="1600" dirty="0"/>
                  <a:t>|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ko-KR" altLang="en-US" sz="1600" dirty="0"/>
                  <a:t>로봇은 스스로 행동을 결정하지 않고</a:t>
                </a:r>
                <a:r>
                  <a:rPr lang="en-US" altLang="ko-KR" sz="1600" dirty="0"/>
                  <a:t>, π</a:t>
                </a:r>
                <a:r>
                  <a:rPr lang="ko-KR" altLang="en-US" sz="1600" dirty="0"/>
                  <a:t>에 정의된 확률대로 이동하며 그에 따른 보상의 </a:t>
                </a:r>
                <a:r>
                  <a:rPr lang="ko-KR" altLang="en-US" sz="1600" b="1" dirty="0"/>
                  <a:t>기대 총합</a:t>
                </a:r>
                <a:r>
                  <a:rPr lang="ko-KR" altLang="en-US" sz="1600" dirty="0"/>
                  <a:t>이 바로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sz="1600" dirty="0"/>
                  <a:t>가 된다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41BAB24D-ED49-75DD-E2E4-793C6CEBF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9" y="1053833"/>
                <a:ext cx="11443248" cy="5669022"/>
              </a:xfrm>
              <a:prstGeom prst="rect">
                <a:avLst/>
              </a:prstGeom>
              <a:blipFill>
                <a:blip r:embed="rId3"/>
                <a:stretch>
                  <a:fillRect l="-373" b="-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5AE10DF1-C3A1-6FBD-9118-75D638801B49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18982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7A42-2262-75EC-37CC-1768B11A0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03AEA2C6-9E64-4F4C-FCD9-F03CCBF0F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39" y="1053833"/>
                <a:ext cx="11443248" cy="5669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900" dirty="0"/>
                  <a:t> </a:t>
                </a:r>
                <a:r>
                  <a:rPr lang="ko-KR" altLang="en-US" sz="2000" b="1" dirty="0"/>
                  <a:t>행동가치함수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ko-K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20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ko-KR" altLang="ar-AE" sz="2000" b="1" i="1"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p>
                    <m:d>
                      <m:dPr>
                        <m:sepChr m:val=","/>
                        <m:ctrlPr>
                          <a:rPr lang="ar-AE" altLang="ko-K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20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e>
                        <m:r>
                          <a:rPr lang="ko-KR" altLang="ar-AE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altLang="ko-KR" sz="1900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행동가치함수</a:t>
                </a:r>
                <a:r>
                  <a:rPr lang="en-US" altLang="ko-KR" sz="1600" b="1" dirty="0"/>
                  <a:t>(action value function)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16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ko-KR" altLang="ar-AE" sz="1600" b="1" i="1"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p>
                    <m:d>
                      <m:dPr>
                        <m:sepChr m:val=","/>
                        <m:ctrlPr>
                          <a:rPr lang="ar-AE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e>
                        <m:r>
                          <a:rPr lang="ko-KR" altLang="ar-AE" sz="16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행동가치함수</a:t>
                </a:r>
                <a:r>
                  <a:rPr lang="en-US" altLang="ko-KR" sz="1600" b="1" dirty="0"/>
                  <a:t>(action value function)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sepChr m:val=",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1600" dirty="0"/>
                  <a:t>는</a:t>
                </a:r>
                <a:br>
                  <a:rPr lang="ko-KR" altLang="en-US" sz="1600" dirty="0"/>
                </a:br>
                <a:r>
                  <a:rPr lang="ko-KR" altLang="en-US" sz="1600" b="1" dirty="0"/>
                  <a:t>특정 상태 </a:t>
                </a:r>
                <a:r>
                  <a:rPr lang="en-US" altLang="ko-KR" sz="1600" b="1" dirty="0"/>
                  <a:t>s</a:t>
                </a:r>
                <a:r>
                  <a:rPr lang="ko-KR" altLang="en-US" sz="1600" b="1" dirty="0"/>
                  <a:t>에서 특정 행동 </a:t>
                </a:r>
                <a:r>
                  <a:rPr lang="en-US" altLang="ko-KR" sz="1600" b="1" dirty="0"/>
                  <a:t>a</a:t>
                </a:r>
                <a:r>
                  <a:rPr lang="ko-KR" altLang="en-US" sz="1600" b="1" dirty="0"/>
                  <a:t>를 선택한 뒤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dirty="0"/>
                  <a:t>이후에는 </a:t>
                </a:r>
                <a:r>
                  <a:rPr lang="ko-KR" altLang="en-US" sz="1600" b="1" dirty="0"/>
                  <a:t>정책 </a:t>
                </a:r>
                <a:r>
                  <a:rPr lang="en-US" altLang="ko-KR" sz="1600" b="1" dirty="0"/>
                  <a:t>π</a:t>
                </a:r>
                <a:r>
                  <a:rPr lang="ko-KR" altLang="en-US" sz="1600" b="1" dirty="0"/>
                  <a:t>를 따라 행동할 때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dirty="0"/>
                  <a:t>얻을 것으로 기대되는 누적 보상의 총합</a:t>
                </a:r>
                <a:r>
                  <a:rPr lang="en-US" altLang="ko-KR" sz="1600" dirty="0"/>
                  <a:t>(</a:t>
                </a:r>
                <a:r>
                  <a:rPr lang="ko-KR" altLang="en-US" sz="1600" dirty="0" err="1"/>
                  <a:t>기댓값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을 의미한다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수식표현</a:t>
                </a: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endParaRPr lang="en-US" altLang="ko-KR" sz="1800" dirty="0"/>
              </a:p>
              <a:p>
                <a:pPr>
                  <a:lnSpc>
                    <a:spcPct val="150000"/>
                  </a:lnSpc>
                </a:pPr>
                <a:endParaRPr lang="en-US" altLang="ko-KR" sz="1800" dirty="0"/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</a:t>
                </a:r>
              </a:p>
              <a:p>
                <a:pPr lvl="4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지금 상태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600" dirty="0"/>
                  <a:t>에서 행동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600" dirty="0"/>
                  <a:t>를 한 번 선택하고</a:t>
                </a:r>
                <a:r>
                  <a:rPr lang="en-US" altLang="ko-KR" sz="1600" dirty="0"/>
                  <a:t>,</a:t>
                </a:r>
              </a:p>
              <a:p>
                <a:pPr lvl="4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그 이후에는 정책 </a:t>
                </a:r>
                <a:r>
                  <a:rPr lang="en-US" altLang="ko-KR" sz="1600" dirty="0"/>
                  <a:t>π</a:t>
                </a:r>
                <a:r>
                  <a:rPr lang="ko-KR" altLang="en-US" sz="1600" dirty="0"/>
                  <a:t>를 따를 때</a:t>
                </a:r>
                <a:r>
                  <a:rPr lang="en-US" altLang="ko-KR" sz="1600" dirty="0"/>
                  <a:t>,</a:t>
                </a:r>
              </a:p>
              <a:p>
                <a:pPr lvl="4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기대되는 모든 보상의 합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할인된 누적 보상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을 의미한다</a:t>
                </a:r>
                <a:r>
                  <a:rPr lang="en-US" altLang="ko-KR" sz="16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800" dirty="0"/>
              </a:p>
              <a:p>
                <a:pPr lvl="2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03AEA2C6-9E64-4F4C-FCD9-F03CCBF0F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9" y="1053833"/>
                <a:ext cx="11443248" cy="5669022"/>
              </a:xfrm>
              <a:prstGeom prst="rect">
                <a:avLst/>
              </a:prstGeom>
              <a:blipFill>
                <a:blip r:embed="rId3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7A872CB1-0DBB-3169-0FC0-9327D6B03A79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8B0C53-732B-5709-0069-50CD441A4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32" y="3888344"/>
            <a:ext cx="5229955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12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E9179-AF80-78CB-9678-1312BE96B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FAEDEFA3-BF14-EBBD-28F3-09054ADE5C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939" y="1053833"/>
                <a:ext cx="11443248" cy="5669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900" dirty="0"/>
                  <a:t> </a:t>
                </a:r>
                <a:r>
                  <a:rPr lang="ko-KR" altLang="en-US" sz="1800" b="1" dirty="0"/>
                  <a:t>행동가치함수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18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ko-KR" altLang="ar-AE" sz="1800" b="1" i="1"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p>
                    <m:d>
                      <m:dPr>
                        <m:sepChr m:val=","/>
                        <m:ctrlPr>
                          <a:rPr lang="ar-AE" altLang="ko-K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e>
                        <m:r>
                          <a:rPr lang="ko-KR" altLang="ar-AE" sz="18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altLang="ko-KR" sz="1900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행동가치함수</a:t>
                </a:r>
                <a:r>
                  <a:rPr lang="en-US" altLang="ko-KR" sz="1600" b="1" dirty="0"/>
                  <a:t>(action value function)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16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ko-KR" altLang="ar-AE" sz="1600" b="1" i="1"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p>
                    <m:d>
                      <m:dPr>
                        <m:sepChr m:val=","/>
                        <m:ctrlPr>
                          <a:rPr lang="ar-AE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e>
                        <m:r>
                          <a:rPr lang="ko-KR" altLang="ar-AE" sz="16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직관적 예시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800" dirty="0">
                    <a:latin typeface="Arial" panose="020B0604020202020204" pitchFamily="34" charset="0"/>
                  </a:rPr>
                  <a:t>Q(</a:t>
                </a:r>
                <a:r>
                  <a:rPr lang="ko-KR" altLang="ko-KR" sz="1800" dirty="0" err="1">
                    <a:latin typeface="Arial" panose="020B0604020202020204" pitchFamily="34" charset="0"/>
                  </a:rPr>
                  <a:t>거실,오른쪽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)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=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+1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+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 err="1">
                    <a:latin typeface="Arial" panose="020B0604020202020204" pitchFamily="34" charset="0"/>
                  </a:rPr>
                  <a:t>γ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(0.8)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=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1.8</a:t>
                </a:r>
                <a:endParaRPr lang="en-US" altLang="ko-KR" sz="18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ko-KR" sz="1800" dirty="0">
                    <a:latin typeface="Arial" panose="020B0604020202020204" pitchFamily="34" charset="0"/>
                  </a:rPr>
                  <a:t>Q(</a:t>
                </a:r>
                <a:r>
                  <a:rPr lang="ko-KR" altLang="ko-KR" sz="1800" dirty="0" err="1">
                    <a:latin typeface="Arial" panose="020B0604020202020204" pitchFamily="34" charset="0"/>
                  </a:rPr>
                  <a:t>거실,아래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)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=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0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+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 err="1">
                    <a:latin typeface="Arial" panose="020B0604020202020204" pitchFamily="34" charset="0"/>
                  </a:rPr>
                  <a:t>γ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(−0.5)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=</a:t>
                </a:r>
                <a:r>
                  <a:rPr lang="en-US" altLang="ko-KR" sz="18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800" dirty="0">
                    <a:latin typeface="Arial" panose="020B0604020202020204" pitchFamily="34" charset="0"/>
                  </a:rPr>
                  <a:t>−0.5</a:t>
                </a:r>
                <a:endParaRPr lang="en-US" altLang="ko-KR" sz="18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endParaRPr lang="ko-KR" altLang="ko-KR" sz="1800" dirty="0">
                  <a:latin typeface="Arial" panose="020B0604020202020204" pitchFamily="34" charset="0"/>
                </a:endParaRPr>
              </a:p>
              <a:p>
                <a:pPr lvl="3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endParaRPr lang="en-US" altLang="ko-KR" sz="1400" dirty="0"/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FAEDEFA3-BF14-EBBD-28F3-09054ADE5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9" y="1053833"/>
                <a:ext cx="11443248" cy="5669022"/>
              </a:xfrm>
              <a:prstGeom prst="rect">
                <a:avLst/>
              </a:prstGeom>
              <a:blipFill>
                <a:blip r:embed="rId3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>
            <a:extLst>
              <a:ext uri="{FF2B5EF4-FFF2-40B4-BE49-F238E27FC236}">
                <a16:creationId xmlns:a16="http://schemas.microsoft.com/office/drawing/2014/main" id="{F75D792E-0BA8-F616-BD11-C150C1645A2F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D9FFE0-00D2-2EAB-AC6E-58088A87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122" y="2459395"/>
            <a:ext cx="8588654" cy="15521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3905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BE81-C32A-049A-D49E-0EDEED2F4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20A48A33-051F-13EB-D046-4DA2D476772A}"/>
              </a:ext>
            </a:extLst>
          </p:cNvPr>
          <p:cNvSpPr txBox="1">
            <a:spLocks/>
          </p:cNvSpPr>
          <p:nvPr/>
        </p:nvSpPr>
        <p:spPr>
          <a:xfrm>
            <a:off x="561940" y="1053833"/>
            <a:ext cx="11147538" cy="5669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ko-KR" altLang="en-US" sz="1900" dirty="0"/>
              <a:t> </a:t>
            </a:r>
            <a:r>
              <a:rPr lang="ko-KR" altLang="en-US" sz="1800" b="1" dirty="0"/>
              <a:t>상태 가치 함수</a:t>
            </a:r>
            <a:r>
              <a:rPr lang="en-US" altLang="ko-KR" sz="1800" b="1" dirty="0"/>
              <a:t>(V) vs.</a:t>
            </a:r>
            <a:r>
              <a:rPr lang="ko-KR" altLang="en-US" sz="1800" b="1" dirty="0"/>
              <a:t> 행동 가치 함수</a:t>
            </a:r>
            <a:r>
              <a:rPr lang="en-US" altLang="ko-KR" sz="1800" b="1" dirty="0"/>
              <a:t>(Q)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둘 다 똑같이 </a:t>
            </a:r>
            <a:r>
              <a:rPr lang="en-US" altLang="ko-KR" sz="1600" b="1" dirty="0"/>
              <a:t>Return</a:t>
            </a:r>
            <a:r>
              <a:rPr lang="ko-KR" altLang="en-US" sz="1600" b="1" dirty="0"/>
              <a:t>의 </a:t>
            </a:r>
            <a:r>
              <a:rPr lang="ko-KR" altLang="en-US" sz="1600" b="1" dirty="0" err="1"/>
              <a:t>기대값임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V</a:t>
            </a:r>
            <a:r>
              <a:rPr lang="ko-KR" altLang="en-US" sz="1600" dirty="0"/>
              <a:t>와 </a:t>
            </a:r>
            <a:r>
              <a:rPr lang="en-US" altLang="ko-KR" sz="1600" dirty="0"/>
              <a:t>Q </a:t>
            </a:r>
            <a:r>
              <a:rPr lang="ko-KR" altLang="en-US" sz="1600" dirty="0"/>
              <a:t>는 모두 </a:t>
            </a:r>
            <a:r>
              <a:rPr lang="en-US" altLang="ko-KR" sz="1600" dirty="0"/>
              <a:t>G</a:t>
            </a:r>
            <a:r>
              <a:rPr lang="en-US" altLang="ko-KR" sz="1600" baseline="-25000" dirty="0"/>
              <a:t>t</a:t>
            </a:r>
            <a:r>
              <a:rPr lang="en-US" altLang="ko-KR" sz="1600" dirty="0"/>
              <a:t> ​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기대값으로</a:t>
            </a:r>
            <a:r>
              <a:rPr lang="en-US" altLang="ko-KR" sz="1600" dirty="0"/>
              <a:t>  “</a:t>
            </a:r>
            <a:r>
              <a:rPr lang="ko-KR" altLang="en-US" sz="1600" dirty="0"/>
              <a:t>앞으로 받을 누적 </a:t>
            </a:r>
            <a:r>
              <a:rPr lang="ko-KR" altLang="en-US" sz="1600" dirty="0" err="1"/>
              <a:t>보상”을</a:t>
            </a:r>
            <a:r>
              <a:rPr lang="ko-KR" altLang="en-US" sz="1600" dirty="0"/>
              <a:t> 보는 건 동일하다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조건 차이</a:t>
            </a: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상태 가치 함수 </a:t>
            </a:r>
            <a:r>
              <a:rPr lang="en-US" altLang="ko-KR" sz="1600" dirty="0"/>
              <a:t>(State Value Function)</a:t>
            </a:r>
          </a:p>
          <a:p>
            <a:pPr lvl="3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à"/>
            </a:pPr>
            <a:r>
              <a:rPr lang="ko-KR" altLang="en-US" sz="1600" dirty="0"/>
              <a:t>조건</a:t>
            </a:r>
            <a:r>
              <a:rPr lang="en-US" altLang="ko-KR" sz="1600" dirty="0"/>
              <a:t>: “</a:t>
            </a:r>
            <a:r>
              <a:rPr lang="ko-KR" altLang="en-US" sz="1600" dirty="0"/>
              <a:t>현재 상태가 </a:t>
            </a:r>
            <a:r>
              <a:rPr lang="en-US" altLang="ko-KR" sz="1600" dirty="0"/>
              <a:t>s ”</a:t>
            </a:r>
            <a:r>
              <a:rPr lang="ko-KR" altLang="en-US" sz="1600" dirty="0"/>
              <a:t>이고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이후에는 </a:t>
            </a:r>
            <a:r>
              <a:rPr lang="ko-KR" altLang="en-US" sz="1600" b="1" dirty="0"/>
              <a:t>정책 </a:t>
            </a:r>
            <a:r>
              <a:rPr lang="en-US" altLang="ko-KR" sz="1600" b="1" dirty="0"/>
              <a:t>π</a:t>
            </a:r>
            <a:r>
              <a:rPr lang="ko-KR" altLang="en-US" sz="1600" b="1" dirty="0"/>
              <a:t>를 따른다</a:t>
            </a:r>
            <a:r>
              <a:rPr lang="en-US" altLang="ko-KR" sz="1600" dirty="0"/>
              <a:t>.</a:t>
            </a:r>
          </a:p>
          <a:p>
            <a:pPr lvl="3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à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à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행동 가치 함수 </a:t>
            </a:r>
            <a:r>
              <a:rPr lang="en-US" altLang="ko-KR" sz="1600" dirty="0"/>
              <a:t>(Action Value Function)</a:t>
            </a:r>
          </a:p>
          <a:p>
            <a:pPr lvl="3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à"/>
            </a:pPr>
            <a:r>
              <a:rPr lang="ko-KR" altLang="en-US" sz="1600" dirty="0"/>
              <a:t>조건</a:t>
            </a:r>
            <a:r>
              <a:rPr lang="en-US" altLang="ko-KR" sz="1600" dirty="0"/>
              <a:t>: “</a:t>
            </a:r>
            <a:r>
              <a:rPr lang="ko-KR" altLang="en-US" sz="1600" dirty="0"/>
              <a:t>현재 상태가 </a:t>
            </a:r>
            <a:r>
              <a:rPr lang="en-US" altLang="ko-KR" sz="1600" dirty="0"/>
              <a:t>s ”</a:t>
            </a:r>
            <a:r>
              <a:rPr lang="ko-KR" altLang="en-US" sz="1600" dirty="0"/>
              <a:t>이고</a:t>
            </a:r>
            <a:r>
              <a:rPr lang="en-US" altLang="ko-KR" sz="1600" dirty="0"/>
              <a:t>, </a:t>
            </a:r>
            <a:r>
              <a:rPr lang="ko-KR" altLang="en-US" sz="1600" dirty="0"/>
              <a:t>지금 당장 </a:t>
            </a:r>
            <a:r>
              <a:rPr lang="ko-KR" altLang="en-US" sz="1600" b="1" dirty="0"/>
              <a:t>행동 </a:t>
            </a:r>
            <a:r>
              <a:rPr lang="en-US" altLang="ko-KR" sz="1600" b="1" dirty="0"/>
              <a:t>a </a:t>
            </a:r>
            <a:r>
              <a:rPr lang="ko-KR" altLang="en-US" sz="1600" b="1" dirty="0"/>
              <a:t>를 선택</a:t>
            </a:r>
            <a:r>
              <a:rPr lang="ko-KR" altLang="en-US" sz="1600" dirty="0"/>
              <a:t>한 후</a:t>
            </a:r>
            <a:r>
              <a:rPr lang="en-US" altLang="ko-KR" sz="1600" dirty="0"/>
              <a:t>, </a:t>
            </a:r>
            <a:r>
              <a:rPr lang="ko-KR" altLang="en-US" sz="1600" dirty="0"/>
              <a:t>그 다음부터는 정책 </a:t>
            </a:r>
            <a:r>
              <a:rPr lang="en-US" altLang="ko-KR" sz="1600" dirty="0"/>
              <a:t>π</a:t>
            </a:r>
            <a:r>
              <a:rPr lang="ko-KR" altLang="en-US" sz="1600" dirty="0"/>
              <a:t>를 따른다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B468421-8729-334B-53E1-CBC685C5F07D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ECE25-A1CC-1B66-B813-3CC49C7ED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585" y="2013528"/>
            <a:ext cx="3504029" cy="438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FC9450-2008-E87D-0927-B7814B66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87" y="3301282"/>
            <a:ext cx="2737527" cy="4380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3D7D9D-1D64-9B76-3EF8-1D3B97826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122" y="5065432"/>
            <a:ext cx="3793890" cy="4380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E1335E-02DD-40DD-A450-E90F3E006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482" y="5963787"/>
            <a:ext cx="8030507" cy="7225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F793A-48AB-F5BB-0B04-597960A6A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7459" y="4282677"/>
            <a:ext cx="2867516" cy="61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15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7222-16DD-DA50-0979-287C294F4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8B20A411-3655-7D5E-DF46-744508406BA6}"/>
              </a:ext>
            </a:extLst>
          </p:cNvPr>
          <p:cNvSpPr txBox="1">
            <a:spLocks/>
          </p:cNvSpPr>
          <p:nvPr/>
        </p:nvSpPr>
        <p:spPr>
          <a:xfrm>
            <a:off x="736888" y="996033"/>
            <a:ext cx="10678363" cy="56899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300" b="1" dirty="0">
                <a:ea typeface="KoPub돋움체_Pro Bold" pitchFamily="18" charset="-127"/>
              </a:rPr>
              <a:t>벨만 방정식</a:t>
            </a:r>
            <a:r>
              <a:rPr lang="en-US" altLang="ko-KR" sz="2300" b="1" dirty="0">
                <a:ea typeface="KoPub돋움체_Pro Bold" pitchFamily="18" charset="-127"/>
              </a:rPr>
              <a:t>(The Bellman Equation)</a:t>
            </a:r>
            <a:endParaRPr lang="en-US" altLang="ko-KR" sz="23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700" b="1" dirty="0" err="1"/>
              <a:t>마르코프</a:t>
            </a:r>
            <a:r>
              <a:rPr lang="ko-KR" altLang="en-US" sz="1700" b="1" dirty="0"/>
              <a:t> 결정 과정</a:t>
            </a:r>
            <a:r>
              <a:rPr lang="en-US" altLang="ko-KR" sz="1700" b="1" dirty="0"/>
              <a:t>(MDP)</a:t>
            </a:r>
            <a:r>
              <a:rPr lang="ko-KR" altLang="en-US" sz="1700" dirty="0"/>
              <a:t>과 </a:t>
            </a:r>
            <a:r>
              <a:rPr lang="ko-KR" altLang="en-US" sz="1700" b="1" dirty="0"/>
              <a:t>벨만 방정식</a:t>
            </a:r>
            <a:r>
              <a:rPr lang="ko-KR" altLang="en-US" sz="1700" dirty="0"/>
              <a:t>은 강화학습의 </a:t>
            </a:r>
            <a:r>
              <a:rPr lang="ko-KR" altLang="en-US" sz="1700" b="1" dirty="0">
                <a:solidFill>
                  <a:srgbClr val="0070C0"/>
                </a:solidFill>
              </a:rPr>
              <a:t>수학적 뼈대와 그 위의 해석을 잇는 핵심 관계</a:t>
            </a:r>
            <a:r>
              <a:rPr lang="ko-KR" altLang="en-US" sz="1700" dirty="0"/>
              <a:t>이다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r>
              <a:rPr lang="ko-KR" altLang="en-US" sz="1700" dirty="0"/>
              <a:t>즉</a:t>
            </a:r>
            <a:r>
              <a:rPr lang="en-US" altLang="ko-KR" sz="1700" dirty="0"/>
              <a:t>, </a:t>
            </a:r>
            <a:r>
              <a:rPr lang="en-US" altLang="ko-KR" sz="1700" b="1" dirty="0">
                <a:solidFill>
                  <a:srgbClr val="FF0000"/>
                </a:solidFill>
              </a:rPr>
              <a:t>MDP</a:t>
            </a:r>
            <a:r>
              <a:rPr lang="ko-KR" altLang="en-US" sz="1700" b="1" dirty="0">
                <a:solidFill>
                  <a:srgbClr val="FF0000"/>
                </a:solidFill>
              </a:rPr>
              <a:t>가 “문제의 </a:t>
            </a:r>
            <a:r>
              <a:rPr lang="ko-KR" altLang="en-US" sz="1700" b="1" dirty="0" err="1">
                <a:solidFill>
                  <a:srgbClr val="FF0000"/>
                </a:solidFill>
              </a:rPr>
              <a:t>구조”를</a:t>
            </a:r>
            <a:r>
              <a:rPr lang="ko-KR" altLang="en-US" sz="1700" b="1" dirty="0">
                <a:solidFill>
                  <a:srgbClr val="FF0000"/>
                </a:solidFill>
              </a:rPr>
              <a:t> 정의하고</a:t>
            </a:r>
            <a:r>
              <a:rPr lang="en-US" altLang="ko-KR" sz="1700" b="1" dirty="0">
                <a:solidFill>
                  <a:srgbClr val="FF0000"/>
                </a:solidFill>
              </a:rPr>
              <a:t>, </a:t>
            </a:r>
            <a:r>
              <a:rPr lang="ko-KR" altLang="en-US" sz="1700" b="1" dirty="0">
                <a:solidFill>
                  <a:srgbClr val="FF0000"/>
                </a:solidFill>
              </a:rPr>
              <a:t>벨만 방정식이 “그 문제를 푸는 </a:t>
            </a:r>
            <a:r>
              <a:rPr lang="ko-KR" altLang="en-US" sz="1700" b="1" dirty="0" err="1">
                <a:solidFill>
                  <a:srgbClr val="FF0000"/>
                </a:solidFill>
              </a:rPr>
              <a:t>원리”를</a:t>
            </a:r>
            <a:r>
              <a:rPr lang="ko-KR" altLang="en-US" sz="1700" b="1" dirty="0">
                <a:solidFill>
                  <a:srgbClr val="FF0000"/>
                </a:solidFill>
              </a:rPr>
              <a:t> 제공한다</a:t>
            </a:r>
            <a:r>
              <a:rPr lang="en-US" altLang="ko-KR" sz="1700" b="1" dirty="0">
                <a:solidFill>
                  <a:srgbClr val="FF0000"/>
                </a:solidFill>
              </a:rPr>
              <a:t>.</a:t>
            </a:r>
          </a:p>
          <a:p>
            <a:pPr lvl="1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700" dirty="0"/>
              <a:t>즉</a:t>
            </a:r>
            <a:r>
              <a:rPr lang="en-US" altLang="ko-KR" sz="1700" dirty="0"/>
              <a:t>, MDP</a:t>
            </a:r>
            <a:r>
              <a:rPr lang="ko-KR" altLang="en-US" sz="1700" dirty="0"/>
              <a:t>는 강화학습의 수학적 세계를 정의하고</a:t>
            </a:r>
            <a:r>
              <a:rPr lang="en-US" altLang="ko-KR" sz="1700" dirty="0"/>
              <a:t>, </a:t>
            </a:r>
            <a:r>
              <a:rPr lang="ko-KR" altLang="en-US" sz="1700" dirty="0"/>
              <a:t>벨만 방정식은 그 세계에서 ‘가치</a:t>
            </a:r>
            <a:r>
              <a:rPr lang="en-US" altLang="ko-KR" sz="1700" dirty="0"/>
              <a:t>(value)’</a:t>
            </a:r>
            <a:r>
              <a:rPr lang="ko-KR" altLang="en-US" sz="1700" dirty="0"/>
              <a:t>가 시간에 따라</a:t>
            </a:r>
            <a:br>
              <a:rPr lang="ko-KR" altLang="en-US" sz="1700" dirty="0"/>
            </a:br>
            <a:r>
              <a:rPr lang="ko-KR" altLang="en-US" sz="1700" dirty="0"/>
              <a:t>어떻게 전달되는지를 설명하는 핵심 도구이다</a:t>
            </a:r>
            <a:r>
              <a:rPr lang="en-US" altLang="ko-KR" sz="1700" dirty="0"/>
              <a:t>.</a:t>
            </a:r>
          </a:p>
          <a:p>
            <a:pPr lvl="1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700" dirty="0"/>
              <a:t>MDP</a:t>
            </a:r>
            <a:r>
              <a:rPr lang="ko-KR" altLang="en-US" sz="1700" dirty="0"/>
              <a:t>는 </a:t>
            </a:r>
            <a:r>
              <a:rPr lang="ko-KR" altLang="en-US" sz="1700" b="1" dirty="0"/>
              <a:t>순차적 의사결정 문제</a:t>
            </a:r>
            <a:r>
              <a:rPr lang="en-US" altLang="ko-KR" sz="1700" b="1" dirty="0"/>
              <a:t>(sequential decision making)</a:t>
            </a:r>
            <a:r>
              <a:rPr lang="ko-KR" altLang="en-US" sz="1700" dirty="0"/>
              <a:t>를</a:t>
            </a:r>
            <a:br>
              <a:rPr lang="ko-KR" altLang="en-US" sz="1700" dirty="0"/>
            </a:br>
            <a:r>
              <a:rPr lang="ko-KR" altLang="en-US" sz="1700" dirty="0"/>
              <a:t>확률적으로 모델링한 수학적 틀이다</a:t>
            </a:r>
            <a:r>
              <a:rPr lang="en-US" altLang="ko-KR" sz="1700" dirty="0"/>
              <a:t>.</a:t>
            </a:r>
          </a:p>
          <a:p>
            <a:pPr marL="457200" lvl="1" indent="0">
              <a:lnSpc>
                <a:spcPct val="160000"/>
              </a:lnSpc>
              <a:buClr>
                <a:srgbClr val="FFC000"/>
              </a:buClr>
              <a:buNone/>
            </a:pPr>
            <a:r>
              <a:rPr lang="pt-BR" altLang="ko-KR" sz="1700" dirty="0"/>
              <a:t>			</a:t>
            </a:r>
            <a:r>
              <a:rPr lang="ko-KR" altLang="en-US" sz="1700" b="1" dirty="0"/>
              <a:t>구성요소 </a:t>
            </a:r>
            <a:r>
              <a:rPr lang="en-US" altLang="ko-KR" sz="1700" b="1" dirty="0"/>
              <a:t>(5-</a:t>
            </a:r>
            <a:r>
              <a:rPr lang="ko-KR" altLang="en-US" sz="1700" b="1" dirty="0" err="1"/>
              <a:t>튜플</a:t>
            </a:r>
            <a:r>
              <a:rPr lang="en-US" altLang="ko-KR" sz="1700" b="1" dirty="0"/>
              <a:t>) = </a:t>
            </a:r>
            <a:r>
              <a:rPr lang="pt-BR" altLang="ko-KR" sz="1700" b="1" dirty="0"/>
              <a:t>(S, A, P, R, γ)</a:t>
            </a:r>
          </a:p>
          <a:p>
            <a:pPr lvl="1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700" b="1" dirty="0" err="1"/>
              <a:t>마르코프</a:t>
            </a:r>
            <a:r>
              <a:rPr lang="ko-KR" altLang="en-US" sz="1700" b="1" dirty="0"/>
              <a:t> 성질 </a:t>
            </a:r>
            <a:r>
              <a:rPr lang="en-US" altLang="ko-KR" sz="1700" b="1" dirty="0"/>
              <a:t>(Markov Property)</a:t>
            </a:r>
            <a:endParaRPr lang="en-US" altLang="ko-KR" sz="1700" i="1" dirty="0"/>
          </a:p>
          <a:p>
            <a:pPr marL="457200" lvl="1" indent="0">
              <a:lnSpc>
                <a:spcPct val="160000"/>
              </a:lnSpc>
              <a:buClr>
                <a:srgbClr val="FFC000"/>
              </a:buClr>
              <a:buNone/>
            </a:pPr>
            <a:endParaRPr lang="en-US" altLang="ko-KR" sz="1700" dirty="0"/>
          </a:p>
          <a:p>
            <a:pPr lvl="2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1700" dirty="0"/>
              <a:t>즉</a:t>
            </a:r>
            <a:r>
              <a:rPr lang="en-US" altLang="ko-KR" sz="1700" dirty="0"/>
              <a:t>,</a:t>
            </a:r>
            <a:br>
              <a:rPr lang="en-US" altLang="ko-KR" sz="1700" dirty="0"/>
            </a:br>
            <a:r>
              <a:rPr lang="ko-KR" altLang="en-US" sz="1700" b="1" dirty="0"/>
              <a:t>현재 상태와 행동만 알면 미래를 예측할 수 있다</a:t>
            </a:r>
            <a:r>
              <a:rPr lang="en-US" altLang="ko-KR" sz="1700" b="1" dirty="0"/>
              <a:t>.</a:t>
            </a:r>
            <a:br>
              <a:rPr lang="ko-KR" altLang="en-US" sz="1700" dirty="0"/>
            </a:br>
            <a:r>
              <a:rPr lang="ko-KR" altLang="en-US" sz="1700" dirty="0"/>
              <a:t>이게 “</a:t>
            </a:r>
            <a:r>
              <a:rPr lang="en-US" altLang="ko-KR" sz="1700" dirty="0"/>
              <a:t>Markov”</a:t>
            </a:r>
            <a:r>
              <a:rPr lang="ko-KR" altLang="en-US" sz="1700" dirty="0"/>
              <a:t>의 핵심이며</a:t>
            </a:r>
            <a:r>
              <a:rPr lang="en-US" altLang="ko-KR" sz="1700" dirty="0"/>
              <a:t>,</a:t>
            </a:r>
            <a:br>
              <a:rPr lang="en-US" altLang="ko-KR" sz="1700" dirty="0"/>
            </a:br>
            <a:r>
              <a:rPr lang="ko-KR" altLang="en-US" sz="1700" dirty="0"/>
              <a:t>벨만 방정식이 성립할 수 있는 </a:t>
            </a:r>
            <a:r>
              <a:rPr lang="ko-KR" altLang="en-US" sz="1700" b="1" dirty="0"/>
              <a:t>이론적 기반</a:t>
            </a:r>
            <a:r>
              <a:rPr lang="ko-KR" altLang="en-US" sz="1700" dirty="0"/>
              <a:t>이 된다</a:t>
            </a:r>
            <a:r>
              <a:rPr lang="en-US" altLang="ko-KR" sz="1700" dirty="0"/>
              <a:t>.</a:t>
            </a:r>
          </a:p>
          <a:p>
            <a:pPr lvl="1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endParaRPr lang="en-US" altLang="ko-KR" sz="17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C294E3-7917-DB45-0F95-5D77630882A8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벨만 방정식</a:t>
            </a:r>
            <a:r>
              <a:rPr lang="en-US" altLang="ko-KR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(The Bellman Equation)</a:t>
            </a:r>
            <a:endParaRPr lang="ko-KR" altLang="en-US" sz="3200" dirty="0">
              <a:latin typeface="HY신명조" panose="02030600000101010101" pitchFamily="18" charset="-127"/>
              <a:ea typeface="HY신명조" panose="02030600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0A35DE-D558-7B6B-27C2-28149E19C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015" y="4561676"/>
            <a:ext cx="4677428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81363-8833-6B85-C18C-23C400D28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A4B5E-F089-0779-D2D5-BAF83A110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12" y="1196975"/>
            <a:ext cx="8229600" cy="5537200"/>
          </a:xfrm>
        </p:spPr>
        <p:txBody>
          <a:bodyPr rtlCol="0">
            <a:normAutofit fontScale="700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  <a:defRPr/>
            </a:pPr>
            <a:r>
              <a:rPr lang="ko-KR" altLang="en-US" sz="2600" b="1" dirty="0">
                <a:solidFill>
                  <a:srgbClr val="0000FF"/>
                </a:solidFill>
              </a:rPr>
              <a:t> 강화 학습</a:t>
            </a:r>
            <a:r>
              <a:rPr lang="en-US" altLang="ko-KR" sz="2600" dirty="0"/>
              <a:t>(reinforcement learning) 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300" b="1" dirty="0"/>
              <a:t>어떤 모르는 환경</a:t>
            </a:r>
            <a:r>
              <a:rPr lang="ko-KR" altLang="en-US" sz="2300" dirty="0"/>
              <a:t>에서 동작하는 </a:t>
            </a:r>
            <a:r>
              <a:rPr lang="ko-KR" altLang="en-US" sz="2300" b="1" dirty="0"/>
              <a:t>에이전트</a:t>
            </a:r>
            <a:r>
              <a:rPr lang="ko-KR" altLang="en-US" sz="2300" dirty="0"/>
              <a:t>가 있을 때</a:t>
            </a:r>
            <a:r>
              <a:rPr lang="en-US" altLang="ko-KR" sz="2300" dirty="0"/>
              <a:t>, </a:t>
            </a:r>
            <a:r>
              <a:rPr lang="ko-KR" altLang="en-US" sz="2300" dirty="0"/>
              <a:t>에이전트가 </a:t>
            </a:r>
            <a:r>
              <a:rPr lang="ko-KR" altLang="en-US" sz="2300" b="1" dirty="0"/>
              <a:t>현재 </a:t>
            </a:r>
            <a:r>
              <a:rPr lang="ko-KR" altLang="en-US" sz="2300" b="1" dirty="0">
                <a:solidFill>
                  <a:srgbClr val="C00000"/>
                </a:solidFill>
              </a:rPr>
              <a:t>상태</a:t>
            </a:r>
            <a:r>
              <a:rPr lang="en-US" altLang="ko-KR" sz="2300" b="1" dirty="0"/>
              <a:t>(state)</a:t>
            </a:r>
            <a:r>
              <a:rPr lang="ko-KR" altLang="en-US" sz="2300" dirty="0"/>
              <a:t>에서 향후 기대되는</a:t>
            </a:r>
            <a:r>
              <a:rPr lang="ko-KR" altLang="en-US" sz="2300" b="1" dirty="0"/>
              <a:t> </a:t>
            </a:r>
            <a:r>
              <a:rPr lang="ko-KR" altLang="en-US" sz="2300" b="1" dirty="0">
                <a:solidFill>
                  <a:srgbClr val="0000FF"/>
                </a:solidFill>
              </a:rPr>
              <a:t>누적 </a:t>
            </a:r>
            <a:r>
              <a:rPr lang="ko-KR" altLang="en-US" sz="2300" b="1" dirty="0" err="1">
                <a:solidFill>
                  <a:srgbClr val="0000FF"/>
                </a:solidFill>
              </a:rPr>
              <a:t>보상값</a:t>
            </a:r>
            <a:r>
              <a:rPr lang="en-US" altLang="ko-KR" sz="2300" b="1" dirty="0"/>
              <a:t>(reward)</a:t>
            </a:r>
            <a:r>
              <a:rPr lang="ko-KR" altLang="en-US" sz="2300" dirty="0"/>
              <a:t>이 </a:t>
            </a:r>
            <a:r>
              <a:rPr lang="ko-KR" altLang="en-US" sz="2300" b="1" dirty="0">
                <a:solidFill>
                  <a:srgbClr val="0000FF"/>
                </a:solidFill>
              </a:rPr>
              <a:t>최대</a:t>
            </a:r>
            <a:r>
              <a:rPr lang="ko-KR" altLang="en-US" sz="2300" dirty="0"/>
              <a:t>가 되도록 </a:t>
            </a:r>
            <a:r>
              <a:rPr lang="ko-KR" altLang="en-US" sz="2300" b="1" dirty="0">
                <a:solidFill>
                  <a:srgbClr val="C00000"/>
                </a:solidFill>
              </a:rPr>
              <a:t>행동</a:t>
            </a:r>
            <a:r>
              <a:rPr lang="en-US" altLang="ko-KR" sz="2300" b="1" dirty="0"/>
              <a:t>(action)</a:t>
            </a:r>
            <a:r>
              <a:rPr lang="ko-KR" altLang="en-US" sz="2300" dirty="0"/>
              <a:t>을 선택하는 </a:t>
            </a:r>
            <a:r>
              <a:rPr lang="ko-KR" altLang="en-US" sz="2300" b="1" dirty="0">
                <a:solidFill>
                  <a:srgbClr val="C00000"/>
                </a:solidFill>
              </a:rPr>
              <a:t>정책</a:t>
            </a:r>
            <a:r>
              <a:rPr lang="en-US" altLang="ko-KR" sz="2300" b="1" dirty="0"/>
              <a:t>(policy)</a:t>
            </a:r>
            <a:r>
              <a:rPr lang="ko-KR" altLang="en-US" sz="2300" dirty="0"/>
              <a:t>을 찾는 것</a:t>
            </a:r>
            <a:endParaRPr lang="en-US" altLang="ko-KR" sz="2300" dirty="0"/>
          </a:p>
          <a:p>
            <a:pPr lvl="1">
              <a:defRPr/>
            </a:pPr>
            <a:endParaRPr lang="en-US" altLang="ko-KR" sz="2300" dirty="0"/>
          </a:p>
          <a:p>
            <a:pPr lvl="1">
              <a:defRPr/>
            </a:pPr>
            <a:endParaRPr lang="en-US" altLang="ko-KR" sz="2300" dirty="0"/>
          </a:p>
          <a:p>
            <a:pPr lvl="1">
              <a:defRPr/>
            </a:pPr>
            <a:endParaRPr lang="en-US" altLang="ko-KR" sz="2300" dirty="0"/>
          </a:p>
          <a:p>
            <a:pPr lvl="1">
              <a:defRPr/>
            </a:pPr>
            <a:endParaRPr lang="en-US" altLang="ko-KR" sz="2300" dirty="0"/>
          </a:p>
          <a:p>
            <a:pPr lvl="1">
              <a:defRPr/>
            </a:pPr>
            <a:endParaRPr lang="en-US" altLang="ko-KR" sz="2300" dirty="0"/>
          </a:p>
          <a:p>
            <a:pPr lvl="1">
              <a:defRPr/>
            </a:pPr>
            <a:endParaRPr lang="en-US" altLang="ko-KR" sz="2300" dirty="0"/>
          </a:p>
          <a:p>
            <a:pPr lvl="1">
              <a:defRPr/>
            </a:pPr>
            <a:endParaRPr lang="en-US" altLang="ko-KR" sz="2300" dirty="0"/>
          </a:p>
          <a:p>
            <a:pPr lvl="1">
              <a:defRPr/>
            </a:pPr>
            <a:endParaRPr lang="en-US" altLang="ko-KR" sz="2300" dirty="0"/>
          </a:p>
          <a:p>
            <a:pPr lvl="1">
              <a:defRPr/>
            </a:pPr>
            <a:endParaRPr lang="en-US" altLang="ko-KR" sz="2300" dirty="0"/>
          </a:p>
          <a:p>
            <a:pPr lvl="1">
              <a:defRPr/>
            </a:pPr>
            <a:endParaRPr lang="en-US" altLang="ko-KR" sz="2300" dirty="0"/>
          </a:p>
          <a:p>
            <a:pPr lvl="1">
              <a:defRPr/>
            </a:pPr>
            <a:endParaRPr lang="en-US" altLang="ko-KR" sz="2300" dirty="0"/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300" b="1" dirty="0"/>
              <a:t>강화학습 문제 표현 </a:t>
            </a:r>
            <a:endParaRPr lang="en-US" altLang="ko-KR" sz="2300" b="1" dirty="0"/>
          </a:p>
          <a:p>
            <a:pPr lvl="2">
              <a:lnSpc>
                <a:spcPct val="170000"/>
              </a:lnSpc>
              <a:defRPr/>
            </a:pPr>
            <a:r>
              <a:rPr lang="ko-KR" altLang="en-US" sz="2300" b="1" dirty="0"/>
              <a:t>마르코프 결정 과정</a:t>
            </a:r>
            <a:r>
              <a:rPr lang="en-US" altLang="ko-KR" sz="2300" b="1" dirty="0"/>
              <a:t>(MDP- Markov Decision Process) </a:t>
            </a:r>
            <a:r>
              <a:rPr lang="ko-KR" altLang="en-US" sz="2300" dirty="0"/>
              <a:t>사용 표현 </a:t>
            </a:r>
          </a:p>
          <a:p>
            <a:pPr lvl="3">
              <a:lnSpc>
                <a:spcPct val="17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2300" dirty="0"/>
              <a:t>불확실성 반영 </a:t>
            </a:r>
            <a:endParaRPr lang="en-US" sz="2300" dirty="0"/>
          </a:p>
        </p:txBody>
      </p:sp>
      <p:sp>
        <p:nvSpPr>
          <p:cNvPr id="165892" name="Rectangle 2">
            <a:extLst>
              <a:ext uri="{FF2B5EF4-FFF2-40B4-BE49-F238E27FC236}">
                <a16:creationId xmlns:a16="http://schemas.microsoft.com/office/drawing/2014/main" id="{9C226FC0-2B1E-7F5E-B3B1-A3546CF73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lang="en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2CD9F-6B9E-35BC-7B5D-B713186C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31" y="4385189"/>
            <a:ext cx="5915025" cy="9789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8BB8C9-C48B-F41D-40BC-69C8A3F0A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172" y="2787441"/>
            <a:ext cx="4385940" cy="181881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A19CC9E-012E-8258-5FB3-4AD5AF26AFBB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13CDA-AAFB-9ABA-75A5-E24E073DA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272" y="2618791"/>
            <a:ext cx="4033032" cy="2693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8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FF667-C55D-1D15-4BA6-D89C5C4A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08FAEB87-3C70-1A11-FB70-53C6B44AC3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889" y="996033"/>
                <a:ext cx="10865176" cy="56899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ko-KR" altLang="en-US" sz="2300" b="1" dirty="0">
                    <a:ea typeface="KoPub돋움체_Pro Bold" pitchFamily="18" charset="-127"/>
                  </a:rPr>
                  <a:t>벨만 방정식</a:t>
                </a:r>
                <a:r>
                  <a:rPr lang="en-US" altLang="ko-KR" sz="2300" b="1" dirty="0">
                    <a:ea typeface="KoPub돋움체_Pro Bold" pitchFamily="18" charset="-127"/>
                  </a:rPr>
                  <a:t>(The Bellman Equation)</a:t>
                </a:r>
                <a:endParaRPr lang="en-US" altLang="ko-KR" sz="2300" b="1" dirty="0">
                  <a:latin typeface="KoPub돋움체_Pro Bold" pitchFamily="18" charset="-127"/>
                  <a:ea typeface="KoPub돋움체_Pro Bold" pitchFamily="18" charset="-127"/>
                </a:endParaRPr>
              </a:p>
              <a:p>
                <a:pPr lvl="1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900" dirty="0"/>
                  <a:t>가치 함수 </a:t>
                </a:r>
                <a:r>
                  <a:rPr lang="en-US" altLang="ko-KR" sz="1900" dirty="0"/>
                  <a:t>(Value Function)</a:t>
                </a:r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en-US" altLang="ko-KR" sz="1900" dirty="0"/>
                  <a:t>MDP</a:t>
                </a:r>
                <a:r>
                  <a:rPr lang="ko-KR" altLang="en-US" sz="1900" dirty="0"/>
                  <a:t>에서 정책 </a:t>
                </a:r>
                <a14:m>
                  <m:oMath xmlns:m="http://schemas.openxmlformats.org/officeDocument/2006/math">
                    <m:r>
                      <a:rPr lang="ko-KR" altLang="en-US" sz="19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sz="1900" dirty="0"/>
                  <a:t>를 따를 때의 기대 누적 보상</a:t>
                </a:r>
                <a:r>
                  <a:rPr lang="en-US" altLang="ko-KR" sz="1900" dirty="0"/>
                  <a:t>(</a:t>
                </a:r>
                <a:r>
                  <a:rPr lang="ko-KR" altLang="en-US" sz="1900" dirty="0" err="1"/>
                  <a:t>기댓값</a:t>
                </a:r>
                <a:r>
                  <a:rPr lang="en-US" altLang="ko-KR" sz="1900" dirty="0"/>
                  <a:t>)</a:t>
                </a:r>
                <a:r>
                  <a:rPr lang="ko-KR" altLang="en-US" sz="1900" dirty="0"/>
                  <a:t>을 “가치 </a:t>
                </a:r>
                <a:r>
                  <a:rPr lang="ko-KR" altLang="en-US" sz="1900" dirty="0" err="1"/>
                  <a:t>함수”로</a:t>
                </a:r>
                <a:r>
                  <a:rPr lang="ko-KR" altLang="en-US" sz="1900" dirty="0"/>
                  <a:t> 정의한다</a:t>
                </a:r>
                <a:r>
                  <a:rPr lang="en-US" altLang="ko-KR" sz="1900" dirty="0"/>
                  <a:t>.</a:t>
                </a:r>
              </a:p>
              <a:p>
                <a:pPr lvl="1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900" b="1" dirty="0"/>
                  <a:t>상태가치함수</a:t>
                </a:r>
                <a:r>
                  <a:rPr lang="en-US" altLang="ko-KR" sz="1900" b="1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ar-AE" altLang="ko-KR" sz="19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9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ko-KR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19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ko-KR" altLang="ar-AE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ar-AE" altLang="ko-KR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19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ko-KR" altLang="ar-AE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1900" b="1" dirty="0"/>
              </a:p>
              <a:p>
                <a:pPr lvl="1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900" b="1" dirty="0"/>
                  <a:t>행동가치함수</a:t>
                </a:r>
                <a:r>
                  <a:rPr lang="en-US" altLang="ko-KR" sz="1900" b="1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sepChr m:val=","/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ar-AE" altLang="ko-KR" sz="19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9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sepChr m:val=","/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ko-KR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19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ko-KR" altLang="ar-AE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ar-AE" altLang="ko-KR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19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ko-KR" altLang="ar-AE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ar-AE" altLang="ko-KR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ar-AE" sz="19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ko-KR" altLang="ar-AE" sz="1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ko-KR" sz="1900" dirty="0"/>
              </a:p>
              <a:p>
                <a:pPr lvl="1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900" dirty="0"/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altLang="ko-KR" sz="19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altLang="ko-KR" sz="190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ar-AE" sz="1900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altLang="ko-KR" sz="19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ar-AE" altLang="ko-KR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ar-AE" sz="1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altLang="ko-KR" sz="19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ar-AE" altLang="ko-KR" sz="190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br>
                  <a:rPr lang="ar-AE" altLang="ko-KR" sz="1900" dirty="0"/>
                </a:br>
                <a:r>
                  <a:rPr lang="ko-KR" altLang="en-US" sz="1900" dirty="0"/>
                  <a:t>즉</a:t>
                </a:r>
                <a:r>
                  <a:rPr lang="en-US" altLang="ko-KR" sz="1900" dirty="0"/>
                  <a:t>, </a:t>
                </a:r>
                <a:r>
                  <a:rPr lang="ko-KR" altLang="en-US" sz="1900" b="1" dirty="0"/>
                  <a:t>총 보상</a:t>
                </a:r>
                <a:r>
                  <a:rPr lang="en-US" altLang="ko-KR" sz="1900" b="1" dirty="0"/>
                  <a:t>(return)</a:t>
                </a:r>
                <a:r>
                  <a:rPr lang="en-US" altLang="ko-KR" sz="1900" dirty="0"/>
                  <a:t> </a:t>
                </a:r>
                <a:r>
                  <a:rPr lang="ko-KR" altLang="en-US" sz="1900" dirty="0"/>
                  <a:t>이다</a:t>
                </a:r>
                <a:r>
                  <a:rPr lang="en-US" altLang="ko-KR" sz="1900" dirty="0"/>
                  <a:t>.</a:t>
                </a:r>
              </a:p>
              <a:p>
                <a:pPr lvl="1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900" dirty="0"/>
                  <a:t>벨만 기대 방정식 </a:t>
                </a:r>
                <a:r>
                  <a:rPr lang="en-US" altLang="ko-KR" sz="1900" dirty="0"/>
                  <a:t>(Bellman Expectation Equation)</a:t>
                </a:r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900" dirty="0"/>
                  <a:t>이제 </a:t>
                </a:r>
                <a:r>
                  <a:rPr lang="en-US" altLang="ko-KR" sz="1900" dirty="0"/>
                  <a:t>MDP</a:t>
                </a:r>
                <a:r>
                  <a:rPr lang="ko-KR" altLang="en-US" sz="1900" dirty="0"/>
                  <a:t>의 </a:t>
                </a:r>
                <a:r>
                  <a:rPr lang="ko-KR" altLang="en-US" sz="1900" b="1" dirty="0"/>
                  <a:t>확률적 전이 구조</a:t>
                </a:r>
                <a:r>
                  <a:rPr lang="en-US" altLang="ko-KR" sz="1900" b="1" dirty="0"/>
                  <a:t>(P)</a:t>
                </a:r>
                <a:r>
                  <a:rPr lang="ko-KR" altLang="en-US" sz="1900" dirty="0"/>
                  <a:t> 를 이용하면 가치함수를 </a:t>
                </a:r>
                <a:r>
                  <a:rPr lang="ko-KR" altLang="en-US" sz="1900" b="1" dirty="0" err="1"/>
                  <a:t>재귀식</a:t>
                </a:r>
                <a:r>
                  <a:rPr lang="en-US" altLang="ko-KR" sz="1900" b="1" dirty="0"/>
                  <a:t>(</a:t>
                </a:r>
                <a:r>
                  <a:rPr lang="ko-KR" altLang="en-US" sz="1900" b="1" dirty="0" err="1"/>
                  <a:t>자기참조식</a:t>
                </a:r>
                <a:r>
                  <a:rPr lang="en-US" altLang="ko-KR" sz="1900" b="1" dirty="0"/>
                  <a:t>)</a:t>
                </a:r>
                <a:r>
                  <a:rPr lang="ko-KR" altLang="en-US" sz="1900" dirty="0"/>
                  <a:t>으로 표현할 수 있다</a:t>
                </a:r>
                <a:r>
                  <a:rPr lang="en-US" altLang="ko-KR" sz="1900" dirty="0"/>
                  <a:t>.</a:t>
                </a:r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900" dirty="0"/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900" dirty="0"/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900" b="1" dirty="0">
                    <a:solidFill>
                      <a:srgbClr val="0070C0"/>
                    </a:solidFill>
                  </a:rPr>
                  <a:t>즉</a:t>
                </a:r>
                <a:r>
                  <a:rPr lang="en-US" altLang="ko-KR" sz="1900" b="1" dirty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sz="1900" b="1" dirty="0">
                    <a:solidFill>
                      <a:srgbClr val="0070C0"/>
                    </a:solidFill>
                  </a:rPr>
                  <a:t>현재 상태의 가치는 현재 행동으로 받는 보상과 다음 상태의 기대가치</a:t>
                </a:r>
                <a:r>
                  <a:rPr lang="en-US" altLang="ko-KR" sz="1900" b="1" dirty="0">
                    <a:solidFill>
                      <a:srgbClr val="0070C0"/>
                    </a:solidFill>
                  </a:rPr>
                  <a:t>(</a:t>
                </a:r>
                <a:r>
                  <a:rPr lang="ko-KR" altLang="en-US" sz="1900" b="1" dirty="0">
                    <a:solidFill>
                      <a:srgbClr val="0070C0"/>
                    </a:solidFill>
                  </a:rPr>
                  <a:t>확률적 평균</a:t>
                </a:r>
                <a:r>
                  <a:rPr lang="en-US" altLang="ko-KR" sz="1900" b="1" dirty="0">
                    <a:solidFill>
                      <a:srgbClr val="0070C0"/>
                    </a:solidFill>
                  </a:rPr>
                  <a:t>)</a:t>
                </a:r>
                <a:r>
                  <a:rPr lang="ko-KR" altLang="en-US" sz="1900" b="1" dirty="0">
                    <a:solidFill>
                      <a:srgbClr val="0070C0"/>
                    </a:solidFill>
                  </a:rPr>
                  <a:t>으로 구성된다</a:t>
                </a:r>
                <a:r>
                  <a:rPr lang="en-US" altLang="ko-KR" sz="1900" dirty="0"/>
                  <a:t>.</a:t>
                </a:r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900" dirty="0">
                    <a:solidFill>
                      <a:srgbClr val="FF0000"/>
                    </a:solidFill>
                  </a:rPr>
                  <a:t>이 식이 바로 벨만 기대 방정식</a:t>
                </a:r>
                <a:r>
                  <a:rPr lang="en-US" altLang="ko-KR" sz="1900" dirty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sz="1900" dirty="0">
                    <a:solidFill>
                      <a:srgbClr val="FF0000"/>
                    </a:solidFill>
                  </a:rPr>
                  <a:t>즉 </a:t>
                </a:r>
                <a:r>
                  <a:rPr lang="en-US" altLang="ko-KR" sz="1900" dirty="0">
                    <a:solidFill>
                      <a:srgbClr val="FF0000"/>
                    </a:solidFill>
                  </a:rPr>
                  <a:t>MDP</a:t>
                </a:r>
                <a:r>
                  <a:rPr lang="ko-KR" altLang="en-US" sz="1900" dirty="0">
                    <a:solidFill>
                      <a:srgbClr val="FF0000"/>
                    </a:solidFill>
                  </a:rPr>
                  <a:t>를 해석하는 “</a:t>
                </a:r>
                <a:r>
                  <a:rPr lang="ko-KR" altLang="en-US" sz="1900" dirty="0" err="1">
                    <a:solidFill>
                      <a:srgbClr val="FF0000"/>
                    </a:solidFill>
                  </a:rPr>
                  <a:t>기댓값의</a:t>
                </a:r>
                <a:r>
                  <a:rPr lang="ko-KR" altLang="en-US" sz="1900" dirty="0">
                    <a:solidFill>
                      <a:srgbClr val="FF0000"/>
                    </a:solidFill>
                  </a:rPr>
                  <a:t> 재귀 </a:t>
                </a:r>
                <a:r>
                  <a:rPr lang="ko-KR" altLang="en-US" sz="1900" dirty="0" err="1">
                    <a:solidFill>
                      <a:srgbClr val="FF0000"/>
                    </a:solidFill>
                  </a:rPr>
                  <a:t>관계식”이다</a:t>
                </a:r>
                <a:r>
                  <a:rPr lang="en-US" altLang="ko-KR" sz="19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08FAEB87-3C70-1A11-FB70-53C6B44AC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89" y="996033"/>
                <a:ext cx="10865176" cy="5689902"/>
              </a:xfrm>
              <a:prstGeom prst="rect">
                <a:avLst/>
              </a:prstGeom>
              <a:blipFill>
                <a:blip r:embed="rId3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AC4D7420-C229-F3DD-8DDA-5E7AB65EFA37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벨만 방정식</a:t>
            </a:r>
            <a:r>
              <a:rPr lang="en-US" altLang="ko-KR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(The Bellman Equation)</a:t>
            </a:r>
            <a:endParaRPr lang="ko-KR" altLang="en-US" sz="3200" dirty="0">
              <a:latin typeface="HY신명조" panose="02030600000101010101" pitchFamily="18" charset="-127"/>
              <a:ea typeface="HY신명조" panose="02030600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7FCC71-CC37-2871-ED0E-73FBC7F93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404" y="5061155"/>
            <a:ext cx="486795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61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64312-FF43-5984-D44A-887FA1DD2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12234CC7-9638-1A27-7A2A-B9603F94AD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889" y="858382"/>
                <a:ext cx="10599705" cy="55129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en-US" altLang="ko-KR" sz="1800" b="1" dirty="0"/>
                  <a:t>MDP</a:t>
                </a:r>
                <a:r>
                  <a:rPr lang="ko-KR" altLang="en-US" sz="1800" b="1" dirty="0"/>
                  <a:t>의 확률적 전이 구조란</a:t>
                </a:r>
                <a:r>
                  <a:rPr lang="en-US" altLang="ko-KR" sz="1800" b="1" dirty="0"/>
                  <a:t>?</a:t>
                </a:r>
              </a:p>
              <a:p>
                <a:pPr lvl="1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MDP</a:t>
                </a:r>
                <a:r>
                  <a:rPr lang="ko-KR" altLang="en-US" sz="1600" dirty="0"/>
                  <a:t>에서 환경은 </a:t>
                </a:r>
                <a:r>
                  <a:rPr lang="ko-KR" altLang="en-US" sz="1600" b="1" dirty="0"/>
                  <a:t>확률적으로 다음 상태로 전이</a:t>
                </a:r>
                <a:r>
                  <a:rPr lang="en-US" altLang="ko-KR" sz="1600" b="1" dirty="0"/>
                  <a:t>(transition)</a:t>
                </a:r>
                <a:r>
                  <a:rPr lang="ko-KR" altLang="en-US" sz="1600" dirty="0"/>
                  <a:t> 된다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현재 상태가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600" dirty="0"/>
                  <a:t>, </a:t>
                </a:r>
                <a:r>
                  <a:rPr lang="ko-KR" altLang="en-US" sz="1600" dirty="0"/>
                  <a:t>행동이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600" dirty="0"/>
                  <a:t>일 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다음 상태가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1600" dirty="0"/>
                  <a:t>로 바뀔 확률이 얼마인지를 나타내는 함수이다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가치함수의 기본 정의</a:t>
                </a:r>
                <a:endParaRPr lang="en-US" altLang="ko-KR" sz="1600" dirty="0"/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기댓값은 정책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sz="1600" dirty="0"/>
                  <a:t>를 따를 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현재 상태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600" dirty="0"/>
                  <a:t>에서의 </a:t>
                </a:r>
                <a:r>
                  <a:rPr lang="ko-KR" altLang="en-US" sz="1600" b="1" dirty="0"/>
                  <a:t>기대 누적 보상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 err="1"/>
                  <a:t>기댓값</a:t>
                </a:r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은 다음과 같다</a:t>
                </a:r>
                <a:r>
                  <a:rPr lang="en-US" altLang="ko-KR" sz="1600" dirty="0"/>
                  <a:t>.</a:t>
                </a:r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여기서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dirty="0"/>
                  <a:t>지금 상태에서 앞으로 받을 모든 보상의 총합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할인 포함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의 </a:t>
                </a:r>
                <a:r>
                  <a:rPr lang="ko-KR" altLang="en-US" sz="1600" dirty="0" err="1"/>
                  <a:t>기댓값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12234CC7-9638-1A27-7A2A-B9603F94A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89" y="858382"/>
                <a:ext cx="10599705" cy="5512922"/>
              </a:xfrm>
              <a:prstGeom prst="rect">
                <a:avLst/>
              </a:prstGeom>
              <a:blipFill>
                <a:blip r:embed="rId3"/>
                <a:stretch>
                  <a:fillRect l="-4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8B38382D-62F3-EF9F-D3A4-01791DBA1610}"/>
              </a:ext>
            </a:extLst>
          </p:cNvPr>
          <p:cNvSpPr txBox="1">
            <a:spLocks/>
          </p:cNvSpPr>
          <p:nvPr/>
        </p:nvSpPr>
        <p:spPr>
          <a:xfrm>
            <a:off x="721052" y="226145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벨만 방정식</a:t>
            </a:r>
            <a:r>
              <a:rPr lang="en-US" altLang="ko-KR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(The Bellman Equation)</a:t>
            </a:r>
            <a:endParaRPr lang="ko-KR" altLang="en-US" sz="3200" dirty="0">
              <a:latin typeface="HY신명조" panose="02030600000101010101" pitchFamily="18" charset="-127"/>
              <a:ea typeface="HY신명조" panose="02030600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350F90-B862-6C1D-A338-65196B29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281" y="1892068"/>
            <a:ext cx="4210638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45DC5-FCF0-6F64-D949-D6E546516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D5D125E6-C7BC-8054-2DE7-481978667B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889" y="858382"/>
                <a:ext cx="11061822" cy="5773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b="1" dirty="0"/>
                  <a:t>기대의 선형성</a:t>
                </a:r>
                <a:r>
                  <a:rPr lang="en-US" altLang="ko-KR" sz="1800" b="1" dirty="0"/>
                  <a:t>(linearity of expectation)</a:t>
                </a:r>
              </a:p>
              <a:p>
                <a:pPr lvl="1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기대의 선형성</a:t>
                </a:r>
                <a:r>
                  <a:rPr lang="ko-KR" altLang="en-US" sz="1600" dirty="0"/>
                  <a:t>은 </a:t>
                </a:r>
                <a:r>
                  <a:rPr lang="ko-KR" altLang="en-US" sz="1600" b="1" dirty="0"/>
                  <a:t>복잡한 확률 분포를 가진 전이</a:t>
                </a:r>
                <a:r>
                  <a:rPr lang="ko-KR" altLang="en-US" sz="1600" dirty="0"/>
                  <a:t>를 </a:t>
                </a:r>
                <a:r>
                  <a:rPr lang="ko-KR" altLang="en-US" sz="1600" b="1" dirty="0" err="1"/>
                  <a:t>기대값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평균</a:t>
                </a:r>
                <a:r>
                  <a:rPr lang="en-US" altLang="ko-KR" sz="1600" b="1" dirty="0"/>
                  <a:t>)</a:t>
                </a:r>
                <a:r>
                  <a:rPr lang="ko-KR" altLang="en-US" sz="1600" b="1" dirty="0"/>
                  <a:t>으로 정리해서 계산할 수 있다</a:t>
                </a:r>
                <a:r>
                  <a:rPr lang="ko-KR" altLang="en-US" sz="1600" dirty="0"/>
                  <a:t>는 의미이다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600" b="1" dirty="0">
                    <a:solidFill>
                      <a:srgbClr val="FF0000"/>
                    </a:solidFill>
                  </a:rPr>
                  <a:t>즉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여러 확률로 여러 상태로 갈 수 있더라도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그 모든 경우를 일일이 계산할 필요 없이</a:t>
                </a:r>
                <a:br>
                  <a:rPr lang="ko-KR" altLang="en-US" sz="1600" b="1" dirty="0">
                    <a:solidFill>
                      <a:srgbClr val="FF0000"/>
                    </a:solidFill>
                  </a:rPr>
                </a:br>
                <a:r>
                  <a:rPr lang="ko-KR" altLang="en-US" sz="1600" b="1" dirty="0" err="1">
                    <a:solidFill>
                      <a:srgbClr val="FF0000"/>
                    </a:solidFill>
                  </a:rPr>
                  <a:t>기대값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(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평균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)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을 이용하면 된다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.</a:t>
                </a:r>
              </a:p>
              <a:p>
                <a:pPr lvl="1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상태가치함수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sz="1600" dirty="0"/>
                  <a:t>는 다음처럼 정의된다</a:t>
                </a:r>
                <a:r>
                  <a:rPr lang="en-US" altLang="ko-KR" sz="1600" dirty="0"/>
                  <a:t>: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ko-KR" altLang="en-US" sz="16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ko-KR" altLang="en-US" sz="1600" dirty="0"/>
                  <a:t>여기서 다음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1600" dirty="0"/>
                  <a:t>로의 이동은 확률적이다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𝑠𝑎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lvl="2">
                  <a:lnSpc>
                    <a:spcPct val="200000"/>
                  </a:lnSpc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다음 상태는 여러 상태 중 하나로 이동할 수 있다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기대의 선형성의 성질</a:t>
                </a:r>
                <a:endParaRPr lang="en-US" altLang="ko-KR" sz="1600" b="1" dirty="0"/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 err="1"/>
                  <a:t>기댓값은</a:t>
                </a:r>
                <a:r>
                  <a:rPr lang="ko-KR" altLang="en-US" sz="1600" b="1" dirty="0"/>
                  <a:t> 더하기를 밖으로 뺄 수 있다</a:t>
                </a:r>
                <a:r>
                  <a:rPr lang="ko-KR" altLang="en-US" sz="1600" dirty="0"/>
                  <a:t>는 성질이다</a:t>
                </a:r>
                <a:r>
                  <a:rPr lang="en-US" altLang="ko-KR" sz="1600" dirty="0"/>
                  <a:t>: </a:t>
                </a:r>
              </a:p>
              <a:p>
                <a:pPr marL="914400" lvl="2" indent="0">
                  <a:lnSpc>
                    <a:spcPct val="200000"/>
                  </a:lnSpc>
                  <a:buClr>
                    <a:srgbClr val="FFC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60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D5D125E6-C7BC-8054-2DE7-481978667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89" y="858382"/>
                <a:ext cx="11061822" cy="5773474"/>
              </a:xfrm>
              <a:prstGeom prst="rect">
                <a:avLst/>
              </a:prstGeom>
              <a:blipFill>
                <a:blip r:embed="rId3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8DFB841E-1D25-5354-F2D7-6A990B51CFA8}"/>
              </a:ext>
            </a:extLst>
          </p:cNvPr>
          <p:cNvSpPr txBox="1">
            <a:spLocks/>
          </p:cNvSpPr>
          <p:nvPr/>
        </p:nvSpPr>
        <p:spPr>
          <a:xfrm>
            <a:off x="721052" y="226145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벨만 방정식</a:t>
            </a:r>
            <a:r>
              <a:rPr lang="en-US" altLang="ko-KR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(The Bellman Equation)</a:t>
            </a:r>
            <a:endParaRPr lang="ko-KR" altLang="en-US" sz="3200" dirty="0">
              <a:latin typeface="HY신명조" panose="02030600000101010101" pitchFamily="18" charset="-127"/>
              <a:ea typeface="HY신명조" panose="0203060000010101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54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ABCFF-9401-71B9-6E6C-E665FEB9B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C1BA457C-7DBF-3CE6-88B5-431254C21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889" y="858382"/>
                <a:ext cx="11061822" cy="5773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b="1" dirty="0"/>
                  <a:t>기대의 선형성</a:t>
                </a:r>
                <a:r>
                  <a:rPr lang="en-US" altLang="ko-KR" sz="1800" b="1" dirty="0"/>
                  <a:t>(linearity of expectation) (</a:t>
                </a:r>
                <a:r>
                  <a:rPr lang="ko-KR" altLang="en-US" sz="1800" b="1" dirty="0"/>
                  <a:t>계속</a:t>
                </a:r>
                <a:r>
                  <a:rPr lang="en-US" altLang="ko-KR" sz="1800" b="1" dirty="0"/>
                  <a:t>)</a:t>
                </a:r>
              </a:p>
              <a:p>
                <a:pPr lvl="1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압축된 원래 공식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 err="1"/>
                  <a:t>기댓값</a:t>
                </a:r>
                <a:r>
                  <a:rPr lang="ko-KR" altLang="en-US" sz="1600" b="1" dirty="0"/>
                  <a:t> 형태</a:t>
                </a:r>
                <a:r>
                  <a:rPr lang="en-US" altLang="ko-KR" sz="1600" b="1" dirty="0"/>
                  <a:t>)</a:t>
                </a:r>
              </a:p>
              <a:p>
                <a:pPr lvl="2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정책 </a:t>
                </a:r>
                <a:r>
                  <a:rPr lang="en-US" altLang="ko-KR" sz="1600" dirty="0"/>
                  <a:t>π</a:t>
                </a:r>
                <a:r>
                  <a:rPr lang="ko-KR" altLang="en-US" sz="1600" dirty="0"/>
                  <a:t>의 상태가치함수는 다음과 같이 정의됩니다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ko-KR" altLang="en-US" sz="1600" i="1"/>
                          <m:t> 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lvl="2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여기에는 중요한 요소들이 </a:t>
                </a:r>
                <a:r>
                  <a:rPr lang="ko-KR" altLang="en-US" sz="1600" b="1" dirty="0" err="1"/>
                  <a:t>기댓값</a:t>
                </a:r>
                <a:r>
                  <a:rPr lang="ko-KR" altLang="en-US" sz="1600" b="1" dirty="0"/>
                  <a:t> 안에 다 숨겨져 있다</a:t>
                </a:r>
                <a:r>
                  <a:rPr lang="en-US" altLang="ko-KR" sz="1600" b="1" dirty="0"/>
                  <a:t>.</a:t>
                </a: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어떤 행동을 선택할 확률 </a:t>
                </a:r>
                <a:r>
                  <a:rPr lang="en-US" altLang="ko-KR" sz="1600" dirty="0"/>
                  <a:t>π(</a:t>
                </a:r>
                <a:r>
                  <a:rPr lang="en-US" altLang="ko-KR" sz="1600" dirty="0" err="1"/>
                  <a:t>a|s</a:t>
                </a:r>
                <a:r>
                  <a:rPr lang="en-US" altLang="ko-KR" sz="1600" dirty="0"/>
                  <a:t>)</a:t>
                </a: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그 행동을 했을 때 어떤 상태 </a:t>
                </a:r>
                <a:r>
                  <a:rPr lang="en-US" altLang="ko-KR" sz="1600" dirty="0"/>
                  <a:t>s'</a:t>
                </a:r>
                <a:r>
                  <a:rPr lang="ko-KR" altLang="en-US" sz="1600" dirty="0"/>
                  <a:t>로 갈 확률 </a:t>
                </a:r>
                <a:r>
                  <a:rPr lang="en-US" altLang="ko-KR" sz="1600" dirty="0"/>
                  <a:t>P(s'|</a:t>
                </a:r>
                <a:r>
                  <a:rPr lang="en-US" altLang="ko-KR" sz="1600" dirty="0" err="1"/>
                  <a:t>s,a</a:t>
                </a:r>
                <a:r>
                  <a:rPr lang="en-US" altLang="ko-KR" sz="1600" dirty="0"/>
                  <a:t>)</a:t>
                </a: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각 경우마다의 보상 </a:t>
                </a:r>
                <a:r>
                  <a:rPr lang="en-US" altLang="ko-KR" sz="1600" dirty="0"/>
                  <a:t>R(</a:t>
                </a:r>
                <a:r>
                  <a:rPr lang="en-US" altLang="ko-KR" sz="1600" dirty="0" err="1"/>
                  <a:t>s,a,s</a:t>
                </a:r>
                <a:r>
                  <a:rPr lang="en-US" altLang="ko-KR" sz="1600" dirty="0"/>
                  <a:t>’)</a:t>
                </a: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이 모든 것이 </a:t>
                </a:r>
                <a:r>
                  <a:rPr lang="ko-KR" altLang="en-US" sz="1600" b="1" dirty="0" err="1"/>
                  <a:t>기댓값</a:t>
                </a:r>
                <a:r>
                  <a:rPr lang="ko-KR" altLang="en-US" sz="1600" b="1" dirty="0"/>
                  <a:t> 연산자 </a:t>
                </a:r>
                <a:r>
                  <a:rPr lang="en-US" altLang="ko-KR" sz="1600" b="1" dirty="0"/>
                  <a:t>E[…] </a:t>
                </a:r>
                <a:r>
                  <a:rPr lang="ko-KR" altLang="en-US" sz="1600" b="1" dirty="0"/>
                  <a:t>안에 식으로 압축되어 있다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à"/>
                </a:pPr>
                <a:r>
                  <a:rPr lang="ko-KR" altLang="en-US" sz="1600" dirty="0"/>
                  <a:t>이 공식만 보면 전이가 나타나지 않는다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압축된 </a:t>
                </a:r>
                <a:r>
                  <a:rPr lang="en-US" altLang="ko-KR" sz="1600" b="1" dirty="0"/>
                  <a:t>E[…]” </a:t>
                </a:r>
                <a:r>
                  <a:rPr lang="ko-KR" altLang="en-US" sz="1600" b="1" dirty="0"/>
                  <a:t>를 풀어 쓰면</a:t>
                </a:r>
                <a:r>
                  <a:rPr lang="en-US" altLang="ko-KR" sz="1600" b="1" dirty="0"/>
                  <a:t>?</a:t>
                </a:r>
              </a:p>
              <a:p>
                <a:pPr lvl="2">
                  <a:lnSpc>
                    <a:spcPct val="16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 err="1"/>
                  <a:t>기댓값의</a:t>
                </a:r>
                <a:r>
                  <a:rPr lang="ko-KR" altLang="en-US" sz="1600" dirty="0"/>
                  <a:t> 계산을 실제 확률로 전개하면 다음이 된다</a:t>
                </a:r>
                <a:r>
                  <a:rPr lang="en-US" altLang="ko-KR" sz="1600" dirty="0"/>
                  <a:t>:</a:t>
                </a: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C1BA457C-7DBF-3CE6-88B5-431254C21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89" y="858382"/>
                <a:ext cx="11061822" cy="5773474"/>
              </a:xfrm>
              <a:prstGeom prst="rect">
                <a:avLst/>
              </a:prstGeom>
              <a:blipFill>
                <a:blip r:embed="rId3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BB1CF1D1-F34C-1E1A-8E9E-59B113BC04FB}"/>
              </a:ext>
            </a:extLst>
          </p:cNvPr>
          <p:cNvSpPr txBox="1">
            <a:spLocks/>
          </p:cNvSpPr>
          <p:nvPr/>
        </p:nvSpPr>
        <p:spPr>
          <a:xfrm>
            <a:off x="721052" y="226145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벨만 방정식</a:t>
            </a:r>
            <a:r>
              <a:rPr lang="en-US" altLang="ko-KR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(The Bellman Equation)</a:t>
            </a:r>
            <a:endParaRPr lang="ko-KR" altLang="en-US" sz="3200" dirty="0">
              <a:latin typeface="HY신명조" panose="02030600000101010101" pitchFamily="18" charset="-127"/>
              <a:ea typeface="HY신명조" panose="02030600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F20C7-4791-DCC0-534D-6F4EED5CB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70" y="5999618"/>
            <a:ext cx="5010849" cy="6287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06BC5-978B-0790-6966-ED2AFC40D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951" y="5664070"/>
            <a:ext cx="5106113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37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E9343-6234-87C2-5567-D88AB5317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C33C1DD0-A11F-7359-632E-D62E580BFA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889" y="996033"/>
                <a:ext cx="10865176" cy="56899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/>
                  <a:t>Return</a:t>
                </a:r>
                <a:r>
                  <a:rPr lang="ko-KR" altLang="en-US" sz="1800" b="1" dirty="0"/>
                  <a:t>의 </a:t>
                </a:r>
                <a:r>
                  <a:rPr lang="ko-KR" altLang="en-US" sz="1800" b="1" dirty="0" err="1"/>
                  <a:t>재귀식</a:t>
                </a:r>
                <a:r>
                  <a:rPr lang="en-US" altLang="ko-KR" sz="1800" b="1" dirty="0"/>
                  <a:t>(Recursive Decomposition of Return)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누적 보상</a:t>
                </a:r>
                <a:r>
                  <a:rPr lang="en-US" altLang="ko-KR" sz="1600" dirty="0"/>
                  <a:t>(Return)</a:t>
                </a:r>
                <a:r>
                  <a:rPr lang="ko-KR" altLang="en-US" sz="1600" dirty="0"/>
                  <a:t>의 기본 정의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시점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600" dirty="0"/>
                  <a:t>에서부터 마지막까지 받는 총 보상은 다음과 같이 정의한다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여기서</a:t>
                </a:r>
                <a:r>
                  <a:rPr lang="en-US" altLang="ko-KR" sz="1600" dirty="0"/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첫 번째 보상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/>
                  <a:t>은 지금 바로 받는 보상</a:t>
                </a: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이후 보상들은 미래의 것이므로 </a:t>
                </a:r>
                <a:r>
                  <a:rPr lang="ko-KR" altLang="en-US" sz="1600" b="1" dirty="0"/>
                  <a:t>할인율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1600" dirty="0"/>
                  <a:t>을 거듭 곱해 현재가치로 환산한다</a:t>
                </a:r>
                <a:r>
                  <a:rPr lang="en-US" altLang="ko-KR" sz="1600" dirty="0"/>
                  <a:t>.’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한 단계 뒤의 </a:t>
                </a:r>
                <a:r>
                  <a:rPr lang="en-US" altLang="ko-KR" sz="1600" dirty="0"/>
                  <a:t>G </a:t>
                </a:r>
                <a:r>
                  <a:rPr lang="ko-KR" altLang="en-US" sz="1600" dirty="0"/>
                  <a:t>표현 </a:t>
                </a:r>
                <a:r>
                  <a:rPr lang="en-US" altLang="ko-KR" sz="1600" dirty="0"/>
                  <a:t>(Gₜ₊₁)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다음 시점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600" dirty="0"/>
                  <a:t>에서도 같은 정의가 적용된다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현재 시점보다 한 단계 뒤에서 본 “총 누적 </a:t>
                </a:r>
                <a:r>
                  <a:rPr lang="ko-KR" altLang="en-US" sz="1600" dirty="0" err="1"/>
                  <a:t>보상”이다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C33C1DD0-A11F-7359-632E-D62E580BF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89" y="996033"/>
                <a:ext cx="10865176" cy="5689902"/>
              </a:xfrm>
              <a:prstGeom prst="rect">
                <a:avLst/>
              </a:prstGeo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E240AA92-9EB4-138C-C9E7-9DDA84758FC1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벨만 방정식</a:t>
            </a:r>
            <a:r>
              <a:rPr lang="en-US" altLang="ko-KR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(The Bellman Equation)</a:t>
            </a:r>
            <a:endParaRPr lang="ko-KR" altLang="en-US" sz="3200" dirty="0">
              <a:latin typeface="HY신명조" panose="02030600000101010101" pitchFamily="18" charset="-127"/>
              <a:ea typeface="HY신명조" panose="02030600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E74AF9-A2DA-B1F5-6AE4-D44A2C709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353" y="2415011"/>
            <a:ext cx="4563112" cy="5334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3920D2-0B7C-AD60-55DA-E8019D166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353" y="5270821"/>
            <a:ext cx="3829584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65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CA25B-DFDB-C216-6746-E6DB599B1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4D522C9C-862F-C62C-90EF-5F2E746C0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889" y="996033"/>
                <a:ext cx="10865176" cy="56899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/>
                  <a:t>Return</a:t>
                </a:r>
                <a:r>
                  <a:rPr lang="ko-KR" altLang="en-US" sz="1800" b="1" dirty="0"/>
                  <a:t>의 </a:t>
                </a:r>
                <a:r>
                  <a:rPr lang="ko-KR" altLang="en-US" sz="1800" b="1" dirty="0" err="1"/>
                  <a:t>재귀식</a:t>
                </a:r>
                <a:r>
                  <a:rPr lang="en-US" altLang="ko-KR" sz="1800" b="1" dirty="0"/>
                  <a:t>(Recursive Decomposition of Return)(</a:t>
                </a:r>
                <a:r>
                  <a:rPr lang="ko-KR" altLang="en-US" sz="1800" b="1" dirty="0"/>
                  <a:t>계속</a:t>
                </a:r>
                <a:r>
                  <a:rPr lang="en-US" altLang="ko-KR" sz="1800" b="1" dirty="0"/>
                  <a:t>)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Gₜ</a:t>
                </a:r>
                <a:r>
                  <a:rPr lang="ko-KR" altLang="en-US" sz="1600" dirty="0"/>
                  <a:t>를 </a:t>
                </a:r>
                <a:r>
                  <a:rPr lang="en-US" altLang="ko-KR" sz="1600" dirty="0"/>
                  <a:t>Gₜ₊₁</a:t>
                </a:r>
                <a:r>
                  <a:rPr lang="ko-KR" altLang="en-US" sz="1600" dirty="0"/>
                  <a:t>로 표현하기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의 정의식을 다시 써보면</a:t>
                </a:r>
                <a:r>
                  <a:rPr lang="en-US" altLang="ko-KR" sz="1600" dirty="0"/>
                  <a:t>: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여기서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뒤쪽 부분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+…</m:t>
                        </m:r>
                        <m:r>
                          <m:rPr>
                            <m:nor/>
                          </m:rPr>
                          <a:rPr lang="ko-KR" altLang="en-US" sz="1600" i="1"/>
                          <m:t> </m:t>
                        </m:r>
                      </m:e>
                    </m:d>
                  </m:oMath>
                </a14:m>
                <a:r>
                  <a:rPr lang="ko-KR" altLang="en-US" sz="1600" dirty="0"/>
                  <a:t>는 정확히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/>
                  <a:t>과 같다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따라서 다음처럼 묶을 수 있다</a:t>
                </a:r>
                <a:r>
                  <a:rPr lang="en-US" altLang="ko-KR" sz="1600" dirty="0"/>
                  <a:t>: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“현재의 총 보상은</a:t>
                </a:r>
                <a:br>
                  <a:rPr lang="ko-KR" altLang="en-US" sz="1600" dirty="0"/>
                </a:br>
                <a:r>
                  <a:rPr lang="ko-KR" altLang="en-US" sz="1600" b="1" dirty="0">
                    <a:solidFill>
                      <a:srgbClr val="FF0000"/>
                    </a:solidFill>
                  </a:rPr>
                  <a:t>지금 받는 보상 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+ (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미래의 총 보상 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×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할인율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ko-KR" sz="1600" dirty="0"/>
                  <a:t>”</a:t>
                </a:r>
                <a:br>
                  <a:rPr lang="en-US" altLang="ko-KR" sz="1600" dirty="0"/>
                </a:br>
                <a:r>
                  <a:rPr lang="ko-KR" altLang="en-US" sz="1600" dirty="0"/>
                  <a:t>로 재귀적으로 표현된다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4D522C9C-862F-C62C-90EF-5F2E746C0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89" y="996033"/>
                <a:ext cx="10865176" cy="5689902"/>
              </a:xfrm>
              <a:prstGeom prst="rect">
                <a:avLst/>
              </a:prstGeom>
              <a:blipFill>
                <a:blip r:embed="rId3"/>
                <a:stretch>
                  <a:fillRect l="-393" b="-5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D05C47E8-9735-317F-DE07-E6A6E13EB214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벨만 방정식</a:t>
            </a:r>
            <a:r>
              <a:rPr lang="en-US" altLang="ko-KR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(The Bellman Equation)</a:t>
            </a:r>
            <a:endParaRPr lang="ko-KR" altLang="en-US" sz="3200" dirty="0">
              <a:latin typeface="HY신명조" panose="02030600000101010101" pitchFamily="18" charset="-127"/>
              <a:ea typeface="HY신명조" panose="02030600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84A82-C38B-08FB-67F5-B0AED7BB0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439" y="2506429"/>
            <a:ext cx="4620270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127D8-7AC5-66B0-FEDE-9F30F43F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702" y="4219981"/>
            <a:ext cx="479174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36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D1BF5-4EC0-DFFB-7B93-D7136D1B4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850891DF-68FB-7CE5-81B0-3DB79608E08C}"/>
              </a:ext>
            </a:extLst>
          </p:cNvPr>
          <p:cNvSpPr txBox="1">
            <a:spLocks/>
          </p:cNvSpPr>
          <p:nvPr/>
        </p:nvSpPr>
        <p:spPr>
          <a:xfrm>
            <a:off x="736889" y="996033"/>
            <a:ext cx="10865176" cy="5689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/>
              <a:t>Return</a:t>
            </a:r>
            <a:r>
              <a:rPr lang="ko-KR" altLang="en-US" sz="1800" b="1" dirty="0"/>
              <a:t>의 </a:t>
            </a:r>
            <a:r>
              <a:rPr lang="ko-KR" altLang="en-US" sz="1800" b="1" dirty="0" err="1"/>
              <a:t>재귀식</a:t>
            </a:r>
            <a:r>
              <a:rPr lang="en-US" altLang="ko-KR" sz="1800" b="1" dirty="0"/>
              <a:t>(Recursive Decomposition of Return)(</a:t>
            </a:r>
            <a:r>
              <a:rPr lang="ko-KR" altLang="en-US" sz="1800" b="1" dirty="0"/>
              <a:t>계속</a:t>
            </a:r>
            <a:r>
              <a:rPr lang="en-US" altLang="ko-KR" sz="1800" b="1" dirty="0"/>
              <a:t>)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이 식이 중요한 이유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이 단 한 줄의 관계식은</a:t>
            </a:r>
            <a:br>
              <a:rPr lang="ko-KR" altLang="en-US" sz="1600" dirty="0"/>
            </a:br>
            <a:r>
              <a:rPr lang="ko-KR" altLang="en-US" sz="1600" dirty="0"/>
              <a:t>강화학습의 </a:t>
            </a:r>
            <a:r>
              <a:rPr lang="ko-KR" altLang="en-US" sz="1600" b="1" dirty="0"/>
              <a:t>벨만 기대방정식</a:t>
            </a:r>
            <a:r>
              <a:rPr lang="ko-KR" altLang="en-US" sz="1600" dirty="0"/>
              <a:t>과 </a:t>
            </a:r>
            <a:r>
              <a:rPr lang="ko-KR" altLang="en-US" sz="1600" b="1" dirty="0"/>
              <a:t>벨만 최적방정식</a:t>
            </a:r>
            <a:r>
              <a:rPr lang="ko-KR" altLang="en-US" sz="1600" dirty="0"/>
              <a:t>의 출발점이 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예를 들어</a:t>
            </a:r>
            <a:r>
              <a:rPr lang="en-US" altLang="ko-KR" sz="1600" dirty="0"/>
              <a:t>,</a:t>
            </a:r>
          </a:p>
          <a:p>
            <a:pPr marL="914400" lvl="2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altLang="ko-KR" sz="1600" dirty="0"/>
              <a:t>                                                       </a:t>
            </a:r>
            <a:r>
              <a:rPr lang="ko-KR" altLang="en-US" sz="1600" dirty="0"/>
              <a:t>에 위 식을 대입하면</a:t>
            </a:r>
            <a:r>
              <a:rPr lang="en-US" altLang="ko-KR" sz="1600" dirty="0"/>
              <a:t>,</a:t>
            </a:r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914400" lvl="2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altLang="ko-KR" sz="1600" dirty="0"/>
          </a:p>
          <a:p>
            <a:pPr marL="914400" lvl="2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ko-KR" altLang="en-US" sz="1600" dirty="0"/>
              <a:t>→ </a:t>
            </a:r>
            <a:r>
              <a:rPr lang="ko-KR" altLang="en-US" sz="1600" b="1" dirty="0">
                <a:solidFill>
                  <a:srgbClr val="0070C0"/>
                </a:solidFill>
              </a:rPr>
              <a:t>이게 바로 벨만 기대 방정식의 기본 형태이다</a:t>
            </a:r>
            <a:r>
              <a:rPr lang="en-US" altLang="ko-KR" sz="1600" b="1" dirty="0">
                <a:solidFill>
                  <a:srgbClr val="0070C0"/>
                </a:solidFill>
              </a:rPr>
              <a:t>.</a:t>
            </a:r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86B05D-CDEE-FE87-D6D8-AA732F8A6AF6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벨만 방정식</a:t>
            </a:r>
            <a:r>
              <a:rPr lang="en-US" altLang="ko-KR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(The Bellman Equation)</a:t>
            </a:r>
            <a:endParaRPr lang="ko-KR" altLang="en-US" sz="3200" dirty="0">
              <a:latin typeface="HY신명조" panose="02030600000101010101" pitchFamily="18" charset="-127"/>
              <a:ea typeface="HY신명조" panose="0203060000010101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2DE732-43FD-63E6-85B3-3877E380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464" y="1958561"/>
            <a:ext cx="4791744" cy="115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083822-29FC-BBF7-675D-A63F71FB8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571" y="4447838"/>
            <a:ext cx="2181529" cy="381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1F1DC0-0B47-F3F2-34A0-A0CB04CC3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571" y="5099861"/>
            <a:ext cx="3858163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62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93135-B6FC-B448-3EDD-A7BD5275A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CD4B7275-2397-4A71-5622-4195614D9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889" y="996033"/>
                <a:ext cx="10865176" cy="56899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/>
                  <a:t>Return</a:t>
                </a:r>
                <a:r>
                  <a:rPr lang="ko-KR" altLang="en-US" sz="1800" b="1" dirty="0"/>
                  <a:t>의 </a:t>
                </a:r>
                <a:r>
                  <a:rPr lang="ko-KR" altLang="en-US" sz="1800" b="1" dirty="0" err="1"/>
                  <a:t>재귀식</a:t>
                </a:r>
                <a:r>
                  <a:rPr lang="en-US" altLang="ko-KR" sz="1800" b="1" dirty="0"/>
                  <a:t>(Recursive Decomposition of Return)(</a:t>
                </a:r>
                <a:r>
                  <a:rPr lang="ko-KR" altLang="en-US" sz="1800" b="1" dirty="0"/>
                  <a:t>계속</a:t>
                </a:r>
                <a:r>
                  <a:rPr lang="en-US" altLang="ko-KR" sz="1800" b="1" dirty="0"/>
                  <a:t>)</a:t>
                </a:r>
              </a:p>
              <a:p>
                <a:pPr lvl="1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결론</a:t>
                </a:r>
                <a:endParaRPr lang="en-US" altLang="ko-KR" sz="1600" dirty="0"/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식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ar-AE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800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ko-KR" altLang="ar-AE" sz="18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ar-AE" altLang="ko-KR" sz="1800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ko-KR" altLang="ar-AE" sz="1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altLang="ko-KR" sz="1800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altLang="ko-KR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ar-AE" altLang="ko-KR" sz="18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ar-AE" sz="1800" b="1" i="1">
                        <a:latin typeface="Cambria Math" panose="02040503050406030204" pitchFamily="18" charset="0"/>
                      </a:rPr>
                      <m:t>𝜸</m:t>
                    </m:r>
                    <m:sSub>
                      <m:sSubPr>
                        <m:ctrlPr>
                          <a:rPr lang="ar-AE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800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ko-KR" altLang="ar-AE" sz="1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altLang="ko-KR" sz="1800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altLang="ko-KR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800" b="1" dirty="0"/>
                  <a:t> </a:t>
                </a:r>
                <a:r>
                  <a:rPr lang="ko-KR" altLang="en-US" sz="1600" dirty="0"/>
                  <a:t>은</a:t>
                </a:r>
                <a:endParaRPr lang="en-US" altLang="ko-KR" sz="1600" dirty="0"/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강화학습의 핵심 재귀식으로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b="1" dirty="0"/>
                  <a:t>현재 시점의 기대 총 보상</a:t>
                </a:r>
                <a:r>
                  <a:rPr lang="ko-KR" altLang="en-US" sz="1600" dirty="0"/>
                  <a:t>을</a:t>
                </a:r>
                <a:br>
                  <a:rPr lang="ko-KR" altLang="en-US" sz="1600" dirty="0"/>
                </a:br>
                <a:r>
                  <a:rPr lang="ko-KR" altLang="en-US" sz="1600" b="1" dirty="0">
                    <a:solidFill>
                      <a:srgbClr val="FF0000"/>
                    </a:solidFill>
                  </a:rPr>
                  <a:t>“지금 받은 보상 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+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미래 보상의 할인된 </a:t>
                </a:r>
                <a:r>
                  <a:rPr lang="ko-KR" altLang="en-US" sz="1600" b="1" dirty="0" err="1">
                    <a:solidFill>
                      <a:srgbClr val="FF0000"/>
                    </a:solidFill>
                  </a:rPr>
                  <a:t>합”</a:t>
                </a:r>
                <a:r>
                  <a:rPr lang="ko-KR" altLang="en-US" sz="1600" dirty="0" err="1"/>
                  <a:t>으로</a:t>
                </a:r>
                <a:r>
                  <a:rPr lang="ko-KR" altLang="en-US" sz="1600" dirty="0"/>
                  <a:t> 표현한 것이다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 자기 </a:t>
                </a:r>
                <a:r>
                  <a:rPr lang="ko-KR" altLang="en-US" sz="1600" dirty="0" err="1"/>
                  <a:t>참조적</a:t>
                </a:r>
                <a:r>
                  <a:rPr lang="ko-KR" altLang="en-US" sz="1600" dirty="0"/>
                  <a:t> 구조 덕분에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ko-KR" altLang="en-US" sz="1600" b="1" dirty="0"/>
                  <a:t>가치함수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sz="1600" dirty="0"/>
                  <a:t>와 </a:t>
                </a:r>
                <a:r>
                  <a:rPr lang="ko-KR" altLang="en-US" sz="1600" b="1" dirty="0"/>
                  <a:t>행동가치함수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1600" dirty="0"/>
                  <a:t>를</a:t>
                </a:r>
                <a:br>
                  <a:rPr lang="ko-KR" altLang="en-US" sz="1600" dirty="0"/>
                </a:br>
                <a:r>
                  <a:rPr lang="ko-KR" altLang="en-US" sz="1600" dirty="0"/>
                  <a:t>벨만 방정식 형태로 정의할 수 있다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CD4B7275-2397-4A71-5622-4195614D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89" y="996033"/>
                <a:ext cx="10865176" cy="5689902"/>
              </a:xfrm>
              <a:prstGeom prst="rect">
                <a:avLst/>
              </a:prstGeo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FD7C6069-4F40-B20D-C6EF-C33739170170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벨만 방정식</a:t>
            </a:r>
            <a:r>
              <a:rPr lang="en-US" altLang="ko-KR" sz="3200" b="1" dirty="0">
                <a:latin typeface="HY신명조" panose="02030600000101010101" pitchFamily="18" charset="-127"/>
                <a:ea typeface="HY신명조" panose="02030600000101010101" pitchFamily="18" charset="-127"/>
                <a:cs typeface="Microsoft Himalaya" panose="01010100010101010101" pitchFamily="2" charset="0"/>
              </a:rPr>
              <a:t>(The Bellman Equation)</a:t>
            </a:r>
            <a:endParaRPr lang="ko-KR" altLang="en-US" sz="3200" dirty="0">
              <a:latin typeface="HY신명조" panose="02030600000101010101" pitchFamily="18" charset="-127"/>
              <a:ea typeface="HY신명조" panose="0203060000010101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882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4530D-4F0C-DE1C-7A34-7CB3108E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EB73E-9899-150E-AC72-EBDE20367C9D}"/>
              </a:ext>
            </a:extLst>
          </p:cNvPr>
          <p:cNvSpPr txBox="1">
            <a:spLocks/>
          </p:cNvSpPr>
          <p:nvPr/>
        </p:nvSpPr>
        <p:spPr>
          <a:xfrm>
            <a:off x="721052" y="280684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5521F78F-CF59-5B77-0030-565B3775C3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973" y="1060883"/>
                <a:ext cx="10974450" cy="55070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ko-KR" altLang="en-US" sz="1800" b="1" dirty="0"/>
                  <a:t>벨만 방정식</a:t>
                </a:r>
                <a:r>
                  <a:rPr lang="en-US" altLang="ko-KR" sz="1800" b="1" dirty="0"/>
                  <a:t>(Bellman Equation)</a:t>
                </a:r>
                <a:r>
                  <a:rPr lang="ko-KR" altLang="en-US" sz="1800" b="1" dirty="0"/>
                  <a:t>은</a:t>
                </a:r>
                <a:r>
                  <a:rPr lang="en-US" altLang="ko-KR" sz="1800" b="1" dirty="0"/>
                  <a:t>,</a:t>
                </a:r>
                <a:r>
                  <a:rPr lang="ko-KR" altLang="en-US" sz="1800" b="1" dirty="0"/>
                  <a:t> </a:t>
                </a:r>
                <a:endParaRPr lang="en-US" altLang="ko-KR" sz="1800" b="1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강화학습</a:t>
                </a:r>
                <a:r>
                  <a:rPr lang="en-US" altLang="ko-KR" sz="1600" dirty="0"/>
                  <a:t>(RL)</a:t>
                </a:r>
                <a:r>
                  <a:rPr lang="ko-KR" altLang="en-US" sz="1600" dirty="0"/>
                  <a:t>과 마르코프 의사결정 과정</a:t>
                </a:r>
                <a:r>
                  <a:rPr lang="en-US" altLang="ko-KR" sz="1600" dirty="0"/>
                  <a:t>(MDP)</a:t>
                </a:r>
                <a:r>
                  <a:rPr lang="ko-KR" altLang="en-US" sz="1600" dirty="0"/>
                  <a:t>의 핵심 수식으로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어떤 상태나 상태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행동 쌍의 가치</a:t>
                </a:r>
                <a:r>
                  <a:rPr lang="en-US" altLang="ko-KR" sz="1600" dirty="0"/>
                  <a:t>(value)</a:t>
                </a:r>
                <a:r>
                  <a:rPr lang="ko-KR" altLang="en-US" sz="1600" dirty="0"/>
                  <a:t>를 </a:t>
                </a:r>
                <a:r>
                  <a:rPr lang="ko-KR" altLang="en-US" sz="1600" b="1" dirty="0"/>
                  <a:t>재귀적으로 정의</a:t>
                </a:r>
                <a:r>
                  <a:rPr lang="ko-KR" altLang="en-US" sz="1600" dirty="0"/>
                  <a:t>하는 식이다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핵심 아이디어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어떤 상태의 가치는, 그 상태에서 </a:t>
                </a:r>
                <a:r>
                  <a:rPr lang="ko-KR" altLang="ko-KR" sz="1600" b="1" dirty="0">
                    <a:solidFill>
                      <a:srgbClr val="0070C0"/>
                    </a:solidFill>
                    <a:latin typeface="Arial" panose="020B0604020202020204" pitchFamily="34" charset="0"/>
                  </a:rPr>
                  <a:t>즉시 얻는 보상 + 다음 상태들의 기대 가치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라는 원리에 기반</a:t>
                </a:r>
                <a:r>
                  <a:rPr lang="ko-KR" altLang="en-US" sz="1600" dirty="0">
                    <a:latin typeface="Arial" panose="020B0604020202020204" pitchFamily="34" charset="0"/>
                  </a:rPr>
                  <a:t>한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다.</a:t>
                </a:r>
                <a:r>
                  <a:rPr lang="en-US" altLang="ko-KR" sz="1600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즉, </a:t>
                </a:r>
                <a:r>
                  <a:rPr lang="ko-KR" altLang="ko-KR" sz="16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현재 가치 = 즉시 보상 + 미래 가치의 </a:t>
                </a:r>
                <a:r>
                  <a:rPr lang="ko-KR" altLang="ko-KR" sz="1600" b="1" dirty="0" err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기대값</a:t>
                </a:r>
                <a:r>
                  <a:rPr lang="ko-KR" altLang="en-US" sz="1600" b="1" dirty="0" err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이</a:t>
                </a:r>
                <a:r>
                  <a:rPr lang="ko-KR" altLang="ko-KR" sz="1600" b="1" dirty="0" err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다</a:t>
                </a:r>
                <a:r>
                  <a:rPr lang="ko-KR" altLang="ko-KR" sz="16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.</a:t>
                </a:r>
                <a:endParaRPr lang="en-US" altLang="ko-KR" sz="1600" b="1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</a:pPr>
                <a:endParaRPr lang="en-US" altLang="ko-KR" sz="1600" b="1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</a:pPr>
                <a:endParaRPr lang="en-US" altLang="ko-KR" sz="1600" b="1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</a:t>
                </a:r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현재 상태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600" dirty="0"/>
                  <a:t>에서 행동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600" dirty="0"/>
                  <a:t>를 할 확률은 정책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그 행동을 하면 보상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1600" dirty="0"/>
                  <a:t>를 얻고</a:t>
                </a: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다음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1600" dirty="0"/>
                  <a:t>로 확률적으로 이동하며</a:t>
                </a: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Ø"/>
                </a:pPr>
                <a:r>
                  <a:rPr lang="ko-KR" altLang="en-US" sz="1600" dirty="0"/>
                  <a:t>그 상태에서의 가치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sz="1600" dirty="0"/>
                  <a:t>를 </a:t>
                </a:r>
                <a:r>
                  <a:rPr lang="ko-KR" altLang="en-US" sz="1600" dirty="0" err="1"/>
                  <a:t>기대값으로</a:t>
                </a:r>
                <a:r>
                  <a:rPr lang="ko-KR" altLang="en-US" sz="1600" dirty="0"/>
                  <a:t> 더함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</a:pPr>
                <a:endParaRPr lang="en-US" altLang="ko-KR" sz="1600" b="1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5521F78F-CF59-5B77-0030-565B3775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3" y="1060883"/>
                <a:ext cx="10974450" cy="5507067"/>
              </a:xfrm>
              <a:prstGeom prst="rect">
                <a:avLst/>
              </a:prstGeom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DAC9642-068A-9C03-59F5-09EE55AA6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168" y="3578442"/>
            <a:ext cx="6287365" cy="63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3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87265-A4A6-A986-81BE-15AE2D532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5DF89-8BA2-99A1-99D5-A50C25F7916E}"/>
              </a:ext>
            </a:extLst>
          </p:cNvPr>
          <p:cNvSpPr txBox="1">
            <a:spLocks/>
          </p:cNvSpPr>
          <p:nvPr/>
        </p:nvSpPr>
        <p:spPr>
          <a:xfrm>
            <a:off x="721052" y="349508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66A5B339-446D-E6C4-B193-0AF7AA771C6A}"/>
              </a:ext>
            </a:extLst>
          </p:cNvPr>
          <p:cNvSpPr txBox="1">
            <a:spLocks/>
          </p:cNvSpPr>
          <p:nvPr/>
        </p:nvSpPr>
        <p:spPr>
          <a:xfrm>
            <a:off x="533185" y="1159203"/>
            <a:ext cx="11147538" cy="5507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ko-KR" altLang="en-US" sz="7200" b="1" dirty="0"/>
              <a:t> 상태 가치 함수에 대한 벨만 방정식</a:t>
            </a:r>
            <a:endParaRPr lang="en-US" altLang="ko-KR" sz="7200" b="1" dirty="0"/>
          </a:p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6400" dirty="0"/>
          </a:p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6400" dirty="0"/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6400" dirty="0"/>
              <a:t>여기서 핵심은 이 부분</a:t>
            </a:r>
            <a:r>
              <a:rPr lang="en-US" altLang="ko-KR" sz="6400" dirty="0"/>
              <a:t>:</a:t>
            </a: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6400" dirty="0"/>
              <a:t>이것은 정책 </a:t>
            </a:r>
            <a:r>
              <a:rPr lang="en-US" altLang="ko-KR" sz="6400" dirty="0"/>
              <a:t>π </a:t>
            </a:r>
            <a:r>
              <a:rPr lang="ko-KR" altLang="en-US" sz="6400" dirty="0"/>
              <a:t>에 따라</a:t>
            </a:r>
            <a:r>
              <a:rPr lang="en-US" altLang="ko-KR" sz="6400" dirty="0"/>
              <a:t>, </a:t>
            </a:r>
            <a:r>
              <a:rPr lang="ko-KR" altLang="en-US" sz="6400" dirty="0"/>
              <a:t>상태 </a:t>
            </a:r>
            <a:r>
              <a:rPr lang="en-US" altLang="ko-KR" sz="6400" dirty="0"/>
              <a:t>s </a:t>
            </a:r>
            <a:r>
              <a:rPr lang="ko-KR" altLang="en-US" sz="6400" dirty="0"/>
              <a:t>에서 가능한 모든 행동 </a:t>
            </a:r>
            <a:r>
              <a:rPr lang="en-US" altLang="ko-KR" sz="6400" dirty="0"/>
              <a:t>a </a:t>
            </a:r>
            <a:r>
              <a:rPr lang="ko-KR" altLang="en-US" sz="6400" dirty="0"/>
              <a:t>에 대해</a:t>
            </a:r>
            <a:br>
              <a:rPr lang="ko-KR" altLang="en-US" sz="6400" dirty="0"/>
            </a:br>
            <a:r>
              <a:rPr lang="en-US" altLang="ko-KR" sz="6400" dirty="0"/>
              <a:t>     </a:t>
            </a:r>
            <a:r>
              <a:rPr lang="ko-KR" altLang="en-US" sz="6400" b="1" dirty="0"/>
              <a:t>그 행동을 선택할 확률</a:t>
            </a:r>
            <a:r>
              <a:rPr lang="ko-KR" altLang="en-US" sz="6400" dirty="0"/>
              <a:t> </a:t>
            </a:r>
            <a:r>
              <a:rPr lang="en-US" altLang="ko-KR" sz="6400" dirty="0"/>
              <a:t>π </a:t>
            </a:r>
            <a:r>
              <a:rPr lang="ko-KR" altLang="en-US" sz="6400" dirty="0"/>
              <a:t>을 </a:t>
            </a:r>
            <a:r>
              <a:rPr lang="ko-KR" altLang="en-US" sz="6400" b="1" dirty="0">
                <a:solidFill>
                  <a:srgbClr val="0070C0"/>
                </a:solidFill>
              </a:rPr>
              <a:t>가중치</a:t>
            </a:r>
            <a:r>
              <a:rPr lang="ko-KR" altLang="en-US" sz="6400" dirty="0"/>
              <a:t>로 해서 </a:t>
            </a:r>
            <a:r>
              <a:rPr lang="ko-KR" altLang="en-US" sz="6400" b="1" dirty="0" err="1"/>
              <a:t>기댓값을</a:t>
            </a:r>
            <a:r>
              <a:rPr lang="ko-KR" altLang="en-US" sz="6400" b="1" dirty="0"/>
              <a:t> 구하는 것</a:t>
            </a:r>
            <a:r>
              <a:rPr lang="ko-KR" altLang="en-US" sz="6400" dirty="0"/>
              <a:t>이다</a:t>
            </a:r>
            <a:r>
              <a:rPr lang="en-US" altLang="ko-KR" sz="6400" dirty="0"/>
              <a:t>.</a:t>
            </a: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6400" dirty="0"/>
              <a:t>즉</a:t>
            </a:r>
            <a:r>
              <a:rPr lang="en-US" altLang="ko-KR" sz="6400" dirty="0"/>
              <a:t>:</a:t>
            </a:r>
          </a:p>
          <a:p>
            <a:pPr lvl="2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altLang="ko-KR" sz="6400" dirty="0"/>
              <a:t>π: </a:t>
            </a:r>
            <a:r>
              <a:rPr lang="ko-KR" altLang="en-US" sz="6400" dirty="0"/>
              <a:t>상태 </a:t>
            </a:r>
            <a:r>
              <a:rPr lang="en-US" altLang="ko-KR" sz="6400" dirty="0"/>
              <a:t>s </a:t>
            </a:r>
            <a:r>
              <a:rPr lang="ko-KR" altLang="en-US" sz="6400" dirty="0"/>
              <a:t>에서 행동 </a:t>
            </a:r>
            <a:r>
              <a:rPr lang="en-US" altLang="ko-KR" sz="6400" dirty="0"/>
              <a:t>a </a:t>
            </a:r>
            <a:r>
              <a:rPr lang="ko-KR" altLang="en-US" sz="6400" dirty="0"/>
              <a:t>를 택할 확률</a:t>
            </a:r>
            <a:endParaRPr lang="en-US" altLang="ko-KR" sz="6400" dirty="0"/>
          </a:p>
          <a:p>
            <a:pPr lvl="2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6400" dirty="0"/>
              <a:t>그 행동을 했을 때 받을 </a:t>
            </a:r>
            <a:r>
              <a:rPr lang="ko-KR" altLang="en-US" sz="6400" b="1" dirty="0"/>
              <a:t>즉시 보상과 미래 가치</a:t>
            </a:r>
            <a:endParaRPr lang="en-US" altLang="ko-KR" sz="6400" b="1" dirty="0"/>
          </a:p>
          <a:p>
            <a:pPr lvl="2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6400" dirty="0"/>
              <a:t>따라서 이것들을 다 곱하고 합산하면</a:t>
            </a:r>
            <a:r>
              <a:rPr lang="en-US" altLang="ko-KR" sz="6400" dirty="0"/>
              <a:t>: "</a:t>
            </a:r>
            <a:r>
              <a:rPr lang="ko-KR" altLang="en-US" sz="6400" dirty="0"/>
              <a:t>상태 </a:t>
            </a:r>
            <a:r>
              <a:rPr lang="en-US" altLang="ko-KR" sz="6400" dirty="0"/>
              <a:t>s </a:t>
            </a:r>
            <a:r>
              <a:rPr lang="ko-KR" altLang="en-US" sz="6400" dirty="0"/>
              <a:t>에서 정책 </a:t>
            </a:r>
            <a:r>
              <a:rPr lang="en-US" altLang="ko-KR" sz="6400" dirty="0"/>
              <a:t>π </a:t>
            </a:r>
            <a:r>
              <a:rPr lang="ko-KR" altLang="en-US" sz="6400" dirty="0"/>
              <a:t>를 따랐을 때 얻을 </a:t>
            </a:r>
            <a:r>
              <a:rPr lang="ko-KR" altLang="en-US" sz="6400" b="1" dirty="0"/>
              <a:t>평균 가치</a:t>
            </a:r>
            <a:r>
              <a:rPr lang="en-US" altLang="ko-KR" sz="6400" dirty="0"/>
              <a:t>"</a:t>
            </a:r>
            <a:r>
              <a:rPr lang="ko-KR" altLang="en-US" sz="6400" dirty="0"/>
              <a:t>가 나온다</a:t>
            </a:r>
            <a:r>
              <a:rPr lang="en-US" altLang="ko-KR" sz="6400" dirty="0"/>
              <a:t>.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ko-KR" altLang="en-US" sz="6400" dirty="0"/>
              <a:t> </a:t>
            </a:r>
            <a:endParaRPr lang="en-US" altLang="ko-KR" sz="6400" dirty="0"/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endParaRPr lang="en-US" altLang="ko-KR" sz="6400" dirty="0"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1DCD2-22B6-71FA-851B-0D0C38E6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41" y="1772312"/>
            <a:ext cx="5896798" cy="9812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304BBE-F910-D502-24BC-7919D4E57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839" y="2720233"/>
            <a:ext cx="1905266" cy="790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84DFD8-1C75-749F-1FF5-613A84B02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78" y="5419353"/>
            <a:ext cx="2057687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9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7E518-57EA-1FB6-1F62-B7867009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19C6C-1370-64F4-15A2-AE2439F13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5794"/>
            <a:ext cx="10744200" cy="594418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dirty="0"/>
              <a:t> </a:t>
            </a:r>
            <a:r>
              <a:rPr lang="en-US" altLang="ko-KR" sz="1900" b="1" dirty="0"/>
              <a:t>Markov Decision Process (MDP, </a:t>
            </a:r>
            <a:r>
              <a:rPr lang="ko-KR" altLang="en-US" sz="1900" b="1" dirty="0" err="1"/>
              <a:t>마르코프</a:t>
            </a:r>
            <a:r>
              <a:rPr lang="ko-KR" altLang="en-US" sz="1900" b="1" dirty="0"/>
              <a:t> 결정 과정</a:t>
            </a:r>
            <a:r>
              <a:rPr lang="en-US" altLang="ko-KR" sz="1900" b="1" dirty="0"/>
              <a:t>)</a:t>
            </a:r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MDP</a:t>
            </a:r>
            <a:r>
              <a:rPr lang="ko-KR" altLang="en-US" sz="1600" dirty="0"/>
              <a:t>는 </a:t>
            </a:r>
            <a:r>
              <a:rPr lang="ko-KR" altLang="en-US" sz="1600" b="1" dirty="0"/>
              <a:t>강화학습의 수학적 기반 모델</a:t>
            </a:r>
            <a:r>
              <a:rPr lang="ko-KR" altLang="en-US" sz="1600" dirty="0"/>
              <a:t>로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현재 상태에서 어떤 행동을 선택하면</a:t>
            </a:r>
            <a:r>
              <a:rPr lang="en-US" altLang="ko-KR" sz="1600" dirty="0"/>
              <a:t>, </a:t>
            </a:r>
            <a:r>
              <a:rPr lang="ko-KR" altLang="en-US" sz="1600" dirty="0"/>
              <a:t>어떤 확률로 다음 상태가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어떤 보상을 </a:t>
            </a:r>
            <a:r>
              <a:rPr lang="ko-KR" altLang="en-US" sz="1600" dirty="0" err="1"/>
              <a:t>받는가”를</a:t>
            </a:r>
            <a:r>
              <a:rPr lang="ko-KR" altLang="en-US" sz="1600" dirty="0"/>
              <a:t> 정의함으로써</a:t>
            </a:r>
            <a:br>
              <a:rPr lang="ko-KR" altLang="en-US" sz="1600" dirty="0"/>
            </a:br>
            <a:r>
              <a:rPr lang="ko-KR" altLang="en-US" sz="1600" b="1" dirty="0">
                <a:solidFill>
                  <a:srgbClr val="0070C0"/>
                </a:solidFill>
              </a:rPr>
              <a:t>최적의 의사결정 정책</a:t>
            </a:r>
            <a:r>
              <a:rPr lang="en-US" altLang="ko-KR" sz="1600" b="1" dirty="0">
                <a:solidFill>
                  <a:srgbClr val="0070C0"/>
                </a:solidFill>
              </a:rPr>
              <a:t>(policy)</a:t>
            </a:r>
            <a:r>
              <a:rPr lang="ko-KR" altLang="en-US" sz="1600" b="1" dirty="0">
                <a:solidFill>
                  <a:srgbClr val="0070C0"/>
                </a:solidFill>
              </a:rPr>
              <a:t>을 찾는 문제를 수학적으로 다루는 틀이다</a:t>
            </a:r>
            <a:r>
              <a:rPr lang="en-US" altLang="ko-KR" sz="1600" b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7E93EBE-6D3A-DD65-AB66-F367976288EC}"/>
              </a:ext>
            </a:extLst>
          </p:cNvPr>
          <p:cNvSpPr txBox="1">
            <a:spLocks/>
          </p:cNvSpPr>
          <p:nvPr/>
        </p:nvSpPr>
        <p:spPr>
          <a:xfrm>
            <a:off x="721052" y="179020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B5B06-83C8-81FF-6ED9-3BAE22AA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99" y="3040143"/>
            <a:ext cx="7032191" cy="33192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2482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26A2A-6BEF-84EA-6D8B-25F1513B7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AF089-0585-CA48-F07C-3CD1DE0D04B0}"/>
              </a:ext>
            </a:extLst>
          </p:cNvPr>
          <p:cNvSpPr txBox="1">
            <a:spLocks/>
          </p:cNvSpPr>
          <p:nvPr/>
        </p:nvSpPr>
        <p:spPr>
          <a:xfrm>
            <a:off x="721052" y="481781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32F4BFFA-2918-C629-31AF-2087A8A91691}"/>
              </a:ext>
            </a:extLst>
          </p:cNvPr>
          <p:cNvSpPr txBox="1">
            <a:spLocks/>
          </p:cNvSpPr>
          <p:nvPr/>
        </p:nvSpPr>
        <p:spPr>
          <a:xfrm>
            <a:off x="533185" y="1159203"/>
            <a:ext cx="11147538" cy="5507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ko-KR" altLang="en-US" sz="1800" b="1" dirty="0"/>
              <a:t> 상태 가치 함수에 대한 벨만 방정식</a:t>
            </a:r>
            <a:r>
              <a:rPr lang="en-US" altLang="ko-KR" sz="1800" dirty="0"/>
              <a:t>(</a:t>
            </a:r>
            <a:r>
              <a:rPr lang="ko-KR" altLang="en-US" sz="1800" dirty="0"/>
              <a:t>계속</a:t>
            </a:r>
            <a:r>
              <a:rPr lang="en-US" altLang="ko-KR" sz="1800" dirty="0"/>
              <a:t>)</a:t>
            </a: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다시 정리하면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800" dirty="0"/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800" dirty="0"/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780689-3A46-90C5-CECD-28424712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01" y="2446215"/>
            <a:ext cx="5458587" cy="1047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9FF21C-749D-4FF3-4283-46C48E01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505" y="2446215"/>
            <a:ext cx="4467849" cy="1209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BD401A-2F8E-06AC-834F-BD2D27895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01" y="3904701"/>
            <a:ext cx="9202434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46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11DBE-6621-1404-CE8F-82CEBB50A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98796-6C57-1435-1F34-186DF54730C0}"/>
              </a:ext>
            </a:extLst>
          </p:cNvPr>
          <p:cNvSpPr txBox="1">
            <a:spLocks/>
          </p:cNvSpPr>
          <p:nvPr/>
        </p:nvSpPr>
        <p:spPr>
          <a:xfrm>
            <a:off x="721052" y="366761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15456DAC-C801-F01B-B6F5-8E4C97C8DEE7}"/>
              </a:ext>
            </a:extLst>
          </p:cNvPr>
          <p:cNvSpPr txBox="1">
            <a:spLocks/>
          </p:cNvSpPr>
          <p:nvPr/>
        </p:nvSpPr>
        <p:spPr>
          <a:xfrm>
            <a:off x="533185" y="1159203"/>
            <a:ext cx="9957833" cy="55070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ko-KR" altLang="en-US" sz="1800" dirty="0"/>
              <a:t> 행동 가치 함수에 대한 벨만 방정식</a:t>
            </a:r>
            <a:endParaRPr lang="en-US" altLang="ko-KR" sz="1800" dirty="0"/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br>
              <a:rPr lang="en-US" altLang="ko-KR" sz="1600" dirty="0">
                <a:latin typeface="Arial" panose="020B0604020202020204" pitchFamily="34" charset="0"/>
              </a:rPr>
            </a:br>
            <a:endParaRPr lang="en-US" altLang="ko-KR" sz="1600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ko-KR" altLang="en-US" sz="1600" dirty="0"/>
              <a:t>→ 상태 </a:t>
            </a:r>
            <a:r>
              <a:rPr lang="en-US" altLang="ko-KR" sz="1600" dirty="0"/>
              <a:t>s </a:t>
            </a:r>
            <a:r>
              <a:rPr lang="ko-KR" altLang="en-US" sz="1600" dirty="0"/>
              <a:t>에서 행동 </a:t>
            </a:r>
            <a:r>
              <a:rPr lang="en-US" altLang="ko-KR" sz="1600" dirty="0"/>
              <a:t>a </a:t>
            </a:r>
            <a:r>
              <a:rPr lang="ko-KR" altLang="en-US" sz="1600" dirty="0"/>
              <a:t>를 했을 때의 기대 누적 보상 </a:t>
            </a:r>
            <a:r>
              <a:rPr lang="en-US" altLang="ko-KR" sz="1600" dirty="0"/>
              <a:t>(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미래 </a:t>
            </a:r>
            <a:r>
              <a:rPr lang="en-US" altLang="ko-KR" sz="1600" dirty="0"/>
              <a:t>Q</a:t>
            </a:r>
            <a:r>
              <a:rPr lang="ko-KR" altLang="en-US" sz="1600" dirty="0"/>
              <a:t>값의 가중 평균 포함</a:t>
            </a:r>
            <a:r>
              <a:rPr lang="en-US" altLang="ko-KR" sz="1600" dirty="0"/>
              <a:t>)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endParaRPr lang="en-US" altLang="ko-KR" sz="1600" dirty="0"/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ko-KR" altLang="en-US" sz="1600" dirty="0"/>
              <a:t>의미</a:t>
            </a:r>
            <a:r>
              <a:rPr lang="en-US" altLang="ko-KR" sz="1600" dirty="0"/>
              <a:t>: </a:t>
            </a:r>
            <a:r>
              <a:rPr lang="ko-KR" altLang="en-US" sz="1600" dirty="0"/>
              <a:t>상태 </a:t>
            </a:r>
            <a:r>
              <a:rPr lang="en-US" altLang="ko-KR" sz="1600" dirty="0"/>
              <a:t>s</a:t>
            </a:r>
            <a:r>
              <a:rPr lang="ko-KR" altLang="en-US" sz="1600" dirty="0"/>
              <a:t>에서 행동 </a:t>
            </a:r>
            <a:r>
              <a:rPr lang="en-US" altLang="ko-KR" sz="1600" dirty="0"/>
              <a:t>a</a:t>
            </a:r>
            <a:r>
              <a:rPr lang="ko-KR" altLang="en-US" sz="1600" dirty="0"/>
              <a:t>를 한 후</a:t>
            </a:r>
            <a:r>
              <a:rPr lang="en-US" altLang="ko-KR" sz="1600" dirty="0"/>
              <a:t>, </a:t>
            </a:r>
            <a:r>
              <a:rPr lang="ko-KR" altLang="en-US" sz="1600" dirty="0"/>
              <a:t>이후로는 정책 </a:t>
            </a:r>
            <a:r>
              <a:rPr lang="en-US" altLang="ko-KR" sz="1600" dirty="0"/>
              <a:t>π </a:t>
            </a:r>
            <a:r>
              <a:rPr lang="ko-KR" altLang="en-US" sz="1600" dirty="0"/>
              <a:t>를 따라 행동할 때 얻는 </a:t>
            </a:r>
            <a:r>
              <a:rPr lang="ko-KR" altLang="en-US" sz="1600" b="1" dirty="0" err="1"/>
              <a:t>기댓값</a:t>
            </a:r>
            <a:r>
              <a:rPr lang="ko-KR" altLang="en-US" sz="1600" b="1" dirty="0"/>
              <a:t> 누적 보상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총 기대 보상</a:t>
            </a:r>
            <a:r>
              <a:rPr lang="en-US" altLang="ko-KR" sz="1600" dirty="0"/>
              <a:t>).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이 값은 </a:t>
            </a:r>
            <a:r>
              <a:rPr lang="en-US" altLang="ko-KR" sz="1600" dirty="0"/>
              <a:t>"</a:t>
            </a:r>
            <a:r>
              <a:rPr lang="ko-KR" altLang="en-US" sz="1600" dirty="0"/>
              <a:t>현재 상태 </a:t>
            </a:r>
            <a:r>
              <a:rPr lang="en-US" altLang="ko-KR" sz="1600" dirty="0"/>
              <a:t>s</a:t>
            </a:r>
            <a:r>
              <a:rPr lang="ko-KR" altLang="en-US" sz="1600" dirty="0"/>
              <a:t>에서 행동 </a:t>
            </a:r>
            <a:r>
              <a:rPr lang="en-US" altLang="ko-KR" sz="1600" dirty="0"/>
              <a:t>a</a:t>
            </a:r>
            <a:r>
              <a:rPr lang="ko-KR" altLang="en-US" sz="1600" dirty="0"/>
              <a:t>를 하면 얼마나 좋은가</a:t>
            </a:r>
            <a:r>
              <a:rPr lang="en-US" altLang="ko-KR" sz="1600" dirty="0"/>
              <a:t>?"</a:t>
            </a:r>
            <a:r>
              <a:rPr lang="ko-KR" altLang="en-US" sz="1600" dirty="0"/>
              <a:t>를 측정한다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endParaRPr lang="en-US" altLang="ko-KR" sz="1600" dirty="0"/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ko-KR" altLang="ko-KR" sz="1800" dirty="0">
                <a:latin typeface="Arial" panose="020B0604020202020204" pitchFamily="34" charset="0"/>
              </a:rPr>
              <a:t>상태 </a:t>
            </a:r>
            <a:r>
              <a:rPr lang="ko-KR" altLang="ko-KR" sz="1800" dirty="0" err="1">
                <a:latin typeface="Arial" panose="020B0604020202020204" pitchFamily="34" charset="0"/>
              </a:rPr>
              <a:t>s에서</a:t>
            </a:r>
            <a:r>
              <a:rPr lang="ko-KR" altLang="ko-KR" sz="1800" dirty="0">
                <a:latin typeface="Arial" panose="020B0604020202020204" pitchFamily="34" charset="0"/>
              </a:rPr>
              <a:t> 행동 </a:t>
            </a:r>
            <a:r>
              <a:rPr lang="ko-KR" altLang="ko-KR" sz="1800" dirty="0" err="1">
                <a:latin typeface="Arial" panose="020B0604020202020204" pitchFamily="34" charset="0"/>
              </a:rPr>
              <a:t>a를</a:t>
            </a:r>
            <a:r>
              <a:rPr lang="ko-KR" altLang="ko-KR" sz="1800" dirty="0">
                <a:latin typeface="Arial" panose="020B0604020202020204" pitchFamily="34" charset="0"/>
              </a:rPr>
              <a:t> 했을 때 </a:t>
            </a:r>
            <a:r>
              <a:rPr lang="ko-KR" altLang="ko-KR" sz="1800" b="1" dirty="0">
                <a:latin typeface="Arial" panose="020B0604020202020204" pitchFamily="34" charset="0"/>
              </a:rPr>
              <a:t>즉시 얻는 보상</a:t>
            </a:r>
            <a:r>
              <a:rPr lang="ko-KR" altLang="ko-KR" sz="1800" dirty="0">
                <a:latin typeface="Arial" panose="020B0604020202020204" pitchFamily="34" charset="0"/>
              </a:rPr>
              <a:t> (즉시 보상)</a:t>
            </a:r>
            <a:r>
              <a:rPr lang="en-US" altLang="ko-KR" sz="1800" dirty="0">
                <a:latin typeface="Arial" panose="020B0604020202020204" pitchFamily="34" charset="0"/>
              </a:rPr>
              <a:t>. </a:t>
            </a:r>
            <a:r>
              <a:rPr lang="ko-KR" altLang="ko-KR" sz="1800" dirty="0">
                <a:latin typeface="Arial" panose="020B0604020202020204" pitchFamily="34" charset="0"/>
              </a:rPr>
              <a:t>이것은 현재 행동 자체에 대한 보상</a:t>
            </a:r>
            <a:r>
              <a:rPr lang="ko-KR" altLang="en-US" sz="1800" dirty="0">
                <a:latin typeface="Arial" panose="020B0604020202020204" pitchFamily="34" charset="0"/>
              </a:rPr>
              <a:t>이</a:t>
            </a:r>
            <a:r>
              <a:rPr lang="ko-KR" altLang="ko-KR" sz="1800" dirty="0">
                <a:latin typeface="Arial" panose="020B0604020202020204" pitchFamily="34" charset="0"/>
              </a:rPr>
              <a:t>다. 예: 게임에서 점수 +1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09749D-0909-F25E-392E-1261419B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80" y="1939762"/>
            <a:ext cx="6325483" cy="704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5691C2-2A74-40A6-0FF2-9D98FC43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6" y="3655631"/>
            <a:ext cx="1021541" cy="2704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4A81CC-CAA3-E20F-4249-3C4A144ED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22" y="5102561"/>
            <a:ext cx="1108765" cy="38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92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9C2F-237C-17C5-84EE-7BF59B5A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74EBA-1144-BD9B-A49F-FFFD7EA73482}"/>
              </a:ext>
            </a:extLst>
          </p:cNvPr>
          <p:cNvSpPr txBox="1">
            <a:spLocks/>
          </p:cNvSpPr>
          <p:nvPr/>
        </p:nvSpPr>
        <p:spPr>
          <a:xfrm>
            <a:off x="721052" y="344133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73E6FA22-78D8-5B33-3E65-9611B0E6AB1A}"/>
              </a:ext>
            </a:extLst>
          </p:cNvPr>
          <p:cNvSpPr txBox="1">
            <a:spLocks/>
          </p:cNvSpPr>
          <p:nvPr/>
        </p:nvSpPr>
        <p:spPr>
          <a:xfrm>
            <a:off x="533185" y="1159203"/>
            <a:ext cx="11177034" cy="5507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ko-KR" altLang="en-US" sz="2300" b="1" dirty="0"/>
              <a:t>행동 가치 함수에 대한 벨만 방정식</a:t>
            </a:r>
            <a:r>
              <a:rPr lang="en-US" altLang="ko-KR" sz="2300" b="1" dirty="0"/>
              <a:t>(</a:t>
            </a:r>
            <a:r>
              <a:rPr lang="ko-KR" altLang="en-US" sz="2300" b="1" dirty="0"/>
              <a:t>계속</a:t>
            </a:r>
            <a:r>
              <a:rPr lang="en-US" altLang="ko-KR" sz="2300" b="1" dirty="0"/>
              <a:t>)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900" dirty="0"/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ko-KR" altLang="en-US" sz="1900" dirty="0"/>
              <a:t>의미</a:t>
            </a:r>
            <a:r>
              <a:rPr lang="en-US" altLang="ko-KR" sz="1900" dirty="0"/>
              <a:t>: </a:t>
            </a:r>
            <a:r>
              <a:rPr lang="ko-KR" altLang="en-US" sz="1900" b="1" dirty="0"/>
              <a:t>할인율</a:t>
            </a:r>
            <a:r>
              <a:rPr lang="en-US" altLang="ko-KR" sz="1900" dirty="0"/>
              <a:t>. </a:t>
            </a:r>
            <a:r>
              <a:rPr lang="ko-KR" altLang="en-US" sz="1900" dirty="0"/>
              <a:t>미래 보상에 얼마만큼의 중요도를 줄 것인가를 나타낸다</a:t>
            </a:r>
            <a:r>
              <a:rPr lang="en-US" altLang="ko-KR" sz="1900" dirty="0"/>
              <a:t>.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US" altLang="ko-KR" sz="1900" dirty="0"/>
              <a:t>0 &lt; γ &lt; 10 : </a:t>
            </a:r>
            <a:r>
              <a:rPr lang="ko-KR" altLang="en-US" sz="1900" dirty="0"/>
              <a:t>멀리 있는 보상은 중요도를 덜 줌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/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ko-KR" altLang="en-US" sz="1800" dirty="0">
                <a:latin typeface="Arial" panose="020B0604020202020204" pitchFamily="34" charset="0"/>
              </a:rPr>
              <a:t>의</a:t>
            </a:r>
            <a:r>
              <a:rPr lang="ko-KR" altLang="en-US" sz="1700" dirty="0"/>
              <a:t>미</a:t>
            </a:r>
            <a:r>
              <a:rPr lang="en-US" altLang="ko-KR" sz="1700" dirty="0"/>
              <a:t>: </a:t>
            </a:r>
            <a:r>
              <a:rPr lang="ko-KR" altLang="en-US" sz="1700" dirty="0"/>
              <a:t>상태 </a:t>
            </a:r>
            <a:r>
              <a:rPr lang="en-US" altLang="ko-KR" sz="1700" dirty="0"/>
              <a:t>s </a:t>
            </a:r>
            <a:r>
              <a:rPr lang="ko-KR" altLang="en-US" sz="1700" dirty="0"/>
              <a:t>에서 행동 </a:t>
            </a:r>
            <a:r>
              <a:rPr lang="en-US" altLang="ko-KR" sz="1700" dirty="0"/>
              <a:t>a </a:t>
            </a:r>
            <a:r>
              <a:rPr lang="ko-KR" altLang="en-US" sz="1700" dirty="0"/>
              <a:t>를 했을 때</a:t>
            </a:r>
            <a:r>
              <a:rPr lang="en-US" altLang="ko-KR" sz="1700" dirty="0"/>
              <a:t>, </a:t>
            </a:r>
            <a:r>
              <a:rPr lang="ko-KR" altLang="en-US" sz="1700" dirty="0"/>
              <a:t>다음 상태 </a:t>
            </a:r>
            <a:r>
              <a:rPr lang="en-US" altLang="ko-KR" sz="1700" dirty="0"/>
              <a:t>s′ </a:t>
            </a:r>
            <a:r>
              <a:rPr lang="ko-KR" altLang="en-US" sz="1700" dirty="0"/>
              <a:t>로 </a:t>
            </a:r>
            <a:r>
              <a:rPr lang="ko-KR" altLang="en-US" sz="1700" b="1" dirty="0"/>
              <a:t>전이될 확률</a:t>
            </a:r>
            <a:endParaRPr lang="en-US" altLang="ko-KR" sz="1700" b="1" dirty="0"/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ko-KR" altLang="en-US" sz="1700" dirty="0"/>
              <a:t>즉</a:t>
            </a:r>
            <a:r>
              <a:rPr lang="en-US" altLang="ko-KR" sz="1700" dirty="0"/>
              <a:t>, </a:t>
            </a:r>
            <a:r>
              <a:rPr lang="ko-KR" altLang="en-US" sz="1700" dirty="0"/>
              <a:t>환경이 확률적으로 변화한다는 </a:t>
            </a:r>
            <a:r>
              <a:rPr lang="en-US" altLang="ko-KR" sz="1700" dirty="0"/>
              <a:t>MDP</a:t>
            </a:r>
            <a:r>
              <a:rPr lang="ko-KR" altLang="en-US" sz="1700" dirty="0"/>
              <a:t>의 특성을 반영</a:t>
            </a:r>
            <a:endParaRPr lang="en-US" altLang="ko-KR" sz="1700" dirty="0"/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700" dirty="0"/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700" dirty="0"/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ko-KR" altLang="en-US" sz="1900" dirty="0"/>
              <a:t>다음 상태 </a:t>
            </a:r>
            <a:r>
              <a:rPr lang="en-US" altLang="ko-KR" sz="1900" dirty="0"/>
              <a:t>s′</a:t>
            </a:r>
            <a:r>
              <a:rPr lang="ko-KR" altLang="en-US" sz="1900" dirty="0"/>
              <a:t>에 도달한 후</a:t>
            </a:r>
            <a:r>
              <a:rPr lang="en-US" altLang="ko-KR" sz="1900" dirty="0"/>
              <a:t>, </a:t>
            </a:r>
            <a:r>
              <a:rPr lang="ko-KR" altLang="en-US" sz="1900" dirty="0"/>
              <a:t>정책 </a:t>
            </a:r>
            <a:r>
              <a:rPr lang="en-US" altLang="ko-KR" sz="1900" dirty="0"/>
              <a:t>π</a:t>
            </a:r>
            <a:r>
              <a:rPr lang="ko-KR" altLang="en-US" sz="1900" dirty="0"/>
              <a:t>에 따라 행동 </a:t>
            </a:r>
            <a:r>
              <a:rPr lang="en-US" altLang="ko-KR" sz="1900" dirty="0"/>
              <a:t>a′</a:t>
            </a:r>
            <a:r>
              <a:rPr lang="ko-KR" altLang="en-US" sz="1900" dirty="0"/>
              <a:t>를 할 </a:t>
            </a:r>
            <a:r>
              <a:rPr lang="ko-KR" altLang="en-US" sz="1900" b="1" dirty="0"/>
              <a:t>확률</a:t>
            </a:r>
            <a:r>
              <a:rPr lang="ko-KR" altLang="en-US" sz="1900" dirty="0"/>
              <a:t> </a:t>
            </a:r>
            <a:r>
              <a:rPr lang="en-US" altLang="ko-KR" sz="1900" dirty="0"/>
              <a:t>π(</a:t>
            </a:r>
            <a:r>
              <a:rPr lang="en-US" altLang="ko-KR" sz="1900" dirty="0" err="1"/>
              <a:t>a′∣s</a:t>
            </a:r>
            <a:r>
              <a:rPr lang="en-US" altLang="ko-KR" sz="1900" dirty="0"/>
              <a:t>′) </a:t>
            </a:r>
            <a:r>
              <a:rPr lang="ko-KR" altLang="en-US" sz="1900" dirty="0"/>
              <a:t>와</a:t>
            </a:r>
            <a:endParaRPr lang="en-US" altLang="ko-KR" sz="1900" dirty="0"/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ko-KR" altLang="en-US" sz="1900" dirty="0"/>
              <a:t>그 행동의 </a:t>
            </a:r>
            <a:r>
              <a:rPr lang="ko-KR" altLang="en-US" sz="1900" b="1" dirty="0"/>
              <a:t>미래 기대 가치</a:t>
            </a:r>
            <a:r>
              <a:rPr lang="ko-KR" altLang="en-US" sz="1900" dirty="0"/>
              <a:t> </a:t>
            </a:r>
            <a:r>
              <a:rPr lang="en-US" altLang="ko-KR" sz="1900" dirty="0"/>
              <a:t>Q</a:t>
            </a:r>
            <a:r>
              <a:rPr lang="en-US" altLang="ko-KR" sz="1900" baseline="30000" dirty="0"/>
              <a:t>π</a:t>
            </a:r>
            <a:r>
              <a:rPr lang="en-US" altLang="ko-KR" sz="1900" dirty="0"/>
              <a:t>(</a:t>
            </a:r>
            <a:r>
              <a:rPr lang="en-US" altLang="ko-KR" sz="1900" dirty="0" err="1"/>
              <a:t>s′,a</a:t>
            </a:r>
            <a:r>
              <a:rPr lang="en-US" altLang="ko-KR" sz="1900" dirty="0"/>
              <a:t>′)</a:t>
            </a:r>
            <a:r>
              <a:rPr lang="ko-KR" altLang="en-US" sz="1900" dirty="0"/>
              <a:t>를 곱한 값의 </a:t>
            </a:r>
            <a:r>
              <a:rPr lang="ko-KR" altLang="en-US" sz="1900" b="1" dirty="0" err="1"/>
              <a:t>기댓값</a:t>
            </a:r>
            <a:endParaRPr lang="en-US" altLang="ko-KR" sz="1900" b="1" dirty="0"/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ko-KR" altLang="en-US" sz="1900" dirty="0"/>
              <a:t>다음 상태에서의 가능한 행동들의 가치를 </a:t>
            </a:r>
            <a:r>
              <a:rPr lang="ko-KR" altLang="en-US" sz="1900" b="1" dirty="0"/>
              <a:t>정책에 따라 평균적으로</a:t>
            </a:r>
            <a:r>
              <a:rPr lang="ko-KR" altLang="en-US" sz="1900" dirty="0"/>
              <a:t> 고려한 것이다</a:t>
            </a:r>
            <a:r>
              <a:rPr lang="en-US" altLang="ko-KR" sz="1900" dirty="0"/>
              <a:t>.</a:t>
            </a:r>
            <a:endParaRPr lang="ko-KR" altLang="en-US" sz="1600" dirty="0"/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2DA5E1-ABE2-D65B-977E-59D75CDB6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520" y="1719433"/>
            <a:ext cx="6325483" cy="7049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118061-4127-C111-AD4E-65656519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83" y="1895999"/>
            <a:ext cx="562053" cy="476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07A6A7-F71A-FC66-3D2E-E04FA1B6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57" y="3259364"/>
            <a:ext cx="1981477" cy="523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AB7FB-B9E9-0128-8E53-EE2EF304F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57" y="4748331"/>
            <a:ext cx="2896004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01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CC3E9-7A9E-0CA4-99B7-F3D464591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5C304-9FEA-EFA7-9E48-AB5841CE0D74}"/>
              </a:ext>
            </a:extLst>
          </p:cNvPr>
          <p:cNvSpPr txBox="1">
            <a:spLocks/>
          </p:cNvSpPr>
          <p:nvPr/>
        </p:nvSpPr>
        <p:spPr>
          <a:xfrm>
            <a:off x="721052" y="294966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5E7BE54-8990-902A-3C5D-FDB1BCD3BEEE}"/>
              </a:ext>
            </a:extLst>
          </p:cNvPr>
          <p:cNvSpPr txBox="1">
            <a:spLocks/>
          </p:cNvSpPr>
          <p:nvPr/>
        </p:nvSpPr>
        <p:spPr>
          <a:xfrm>
            <a:off x="533185" y="1159203"/>
            <a:ext cx="9957833" cy="5507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ko-KR" altLang="en-US" sz="2000" b="1" dirty="0"/>
              <a:t> 행동 가치 함수에 대한 벨만 방정식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계속</a:t>
            </a:r>
            <a:r>
              <a:rPr lang="en-US" altLang="ko-KR" sz="2000" b="1" dirty="0"/>
              <a:t>)</a:t>
            </a:r>
            <a:endParaRPr lang="en-US" altLang="ko-KR" sz="1900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br>
              <a:rPr lang="en-US" altLang="ko-KR" sz="1600" dirty="0">
                <a:latin typeface="Arial" panose="020B0604020202020204" pitchFamily="34" charset="0"/>
              </a:rPr>
            </a:br>
            <a:endParaRPr lang="en-US" altLang="ko-KR" sz="1600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7B64B3-C4CA-8DC1-7DD1-0B431C27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80" y="1870938"/>
            <a:ext cx="6325483" cy="704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DDA79-6266-F972-DF02-EDA99CA4E44E}"/>
              </a:ext>
            </a:extLst>
          </p:cNvPr>
          <p:cNvSpPr txBox="1"/>
          <p:nvPr/>
        </p:nvSpPr>
        <p:spPr>
          <a:xfrm>
            <a:off x="1347015" y="2736422"/>
            <a:ext cx="8406586" cy="22622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직관적 해석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“상태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 행동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하면,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즉시 보상 R(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를 받고,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다음 상태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′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이동할 확률이 있고,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그 상태에서 정책 π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따랐을 때 얻게 될 행동 가치의 기대값을 더 할인하여 얻는다.”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행동의 가치는, 즉시 보상 + 미래 행동 가치의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기대값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18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DAB23-4015-D38E-4A54-EE00537A3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0CD6D-7D77-899C-ECD8-69E199EA8332}"/>
              </a:ext>
            </a:extLst>
          </p:cNvPr>
          <p:cNvSpPr txBox="1">
            <a:spLocks/>
          </p:cNvSpPr>
          <p:nvPr/>
        </p:nvSpPr>
        <p:spPr>
          <a:xfrm>
            <a:off x="721052" y="294966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5D458C6C-381C-F0F2-3255-8D15E1F317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185" y="1060883"/>
                <a:ext cx="9957833" cy="5674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b="1" dirty="0"/>
                  <a:t> </a:t>
                </a:r>
                <a:r>
                  <a:rPr lang="en-US" altLang="ko-KR" sz="1800" b="1" dirty="0"/>
                  <a:t>argmax</a:t>
                </a:r>
                <a:r>
                  <a:rPr lang="ko-KR" altLang="en-US" sz="1800" b="1" dirty="0"/>
                  <a:t> </a:t>
                </a:r>
                <a:r>
                  <a:rPr lang="en-US" altLang="ko-KR" sz="1800" b="1" dirty="0"/>
                  <a:t>vs.</a:t>
                </a:r>
                <a:r>
                  <a:rPr lang="ko-KR" altLang="en-US" sz="1800" b="1" dirty="0"/>
                  <a:t> </a:t>
                </a:r>
                <a:r>
                  <a:rPr lang="en-US" altLang="ko-KR" sz="1800" b="1" dirty="0"/>
                  <a:t>max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수학적 성질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argmax</a:t>
                </a:r>
                <a:r>
                  <a:rPr lang="ko-KR" altLang="en-US" sz="1600" dirty="0"/>
                  <a:t>는 최적의 </a:t>
                </a:r>
                <a:r>
                  <a:rPr lang="ko-KR" altLang="en-US" sz="1600" dirty="0" err="1"/>
                  <a:t>입력값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인덱스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을 반환하고</a:t>
                </a:r>
                <a:r>
                  <a:rPr lang="en-US" altLang="ko-KR" sz="1600" dirty="0"/>
                  <a:t>,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그 </a:t>
                </a:r>
                <a:r>
                  <a:rPr lang="ko-KR" altLang="en-US" sz="1600" dirty="0" err="1"/>
                  <a:t>입력값을</a:t>
                </a:r>
                <a:r>
                  <a:rPr lang="ko-KR" altLang="en-US" sz="1600" dirty="0"/>
                  <a:t> 다시 함수에 넣으면 </a:t>
                </a:r>
                <a:r>
                  <a:rPr lang="en-US" altLang="ko-KR" sz="1600" dirty="0"/>
                  <a:t>max</a:t>
                </a:r>
                <a:r>
                  <a:rPr lang="ko-KR" altLang="en-US" sz="1600" dirty="0"/>
                  <a:t>값이 나온다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강화학습에서의 의미</a:t>
                </a:r>
                <a:endParaRPr lang="en-US" altLang="ko-KR" sz="1600" dirty="0"/>
              </a:p>
              <a:p>
                <a:pPr marL="457200" lvl="1" indent="0">
                  <a:lnSpc>
                    <a:spcPct val="150000"/>
                  </a:lnSpc>
                  <a:buClr>
                    <a:srgbClr val="FFC000"/>
                  </a:buClr>
                  <a:buNone/>
                </a:pPr>
                <a:r>
                  <a:rPr lang="ko-KR" altLang="en-US" sz="1600" dirty="0"/>
                  <a:t>     벨만 최적 방정식에서 두 연산은 </a:t>
                </a:r>
                <a:r>
                  <a:rPr lang="ko-KR" altLang="en-US" sz="1600" b="1" dirty="0"/>
                  <a:t>서로 다른 역할</a:t>
                </a:r>
                <a:r>
                  <a:rPr lang="ko-KR" altLang="en-US" sz="1600" dirty="0"/>
                  <a:t>을 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상태가치함수 </a:t>
                </a:r>
                <a:r>
                  <a:rPr lang="en-US" altLang="ko-KR" sz="1600" b="1" dirty="0"/>
                  <a:t>(Value Function):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600" dirty="0"/>
                  <a:t>                  → 각 행동의 </a:t>
                </a:r>
                <a:r>
                  <a:rPr lang="ko-KR" altLang="en-US" sz="1600" b="1" dirty="0" err="1"/>
                  <a:t>가치값</a:t>
                </a:r>
                <a:r>
                  <a:rPr lang="ko-KR" altLang="en-US" sz="1600" b="1" dirty="0"/>
                  <a:t> 중 가장 큰 수치</a:t>
                </a:r>
                <a:r>
                  <a:rPr lang="en-US" altLang="ko-KR" sz="1600" b="1" dirty="0"/>
                  <a:t>(value)</a:t>
                </a:r>
                <a:r>
                  <a:rPr lang="ko-KR" altLang="en-US" sz="1600" dirty="0"/>
                  <a:t>를 가져옴</a:t>
                </a:r>
                <a:r>
                  <a:rPr lang="en-US" altLang="ko-KR" sz="1600" dirty="0"/>
                  <a:t>(= </a:t>
                </a:r>
                <a:r>
                  <a:rPr lang="ko-KR" altLang="en-US" sz="1600" dirty="0"/>
                  <a:t>얼마나 좋은 상태인가</a:t>
                </a:r>
                <a:r>
                  <a:rPr lang="en-US" altLang="ko-KR" sz="1600" dirty="0"/>
                  <a:t>?)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정책 </a:t>
                </a:r>
                <a:r>
                  <a:rPr lang="en-US" altLang="ko-KR" sz="1600" b="1" dirty="0"/>
                  <a:t>(Policy):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limLow>
                          <m:limLow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func>
                              <m:funcPr>
                                <m:ctrlP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  <m:lim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e>
                    </m:func>
                    <m:sSup>
                      <m:s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600" dirty="0"/>
                  <a:t>                 </a:t>
                </a:r>
                <a:r>
                  <a:rPr lang="ko-KR" altLang="en-US" sz="1600" dirty="0"/>
                  <a:t>→ </a:t>
                </a:r>
                <a:r>
                  <a:rPr lang="ko-KR" altLang="en-US" sz="1600" b="1" dirty="0"/>
                  <a:t>그 수치를 만들어내는 행동</a:t>
                </a:r>
                <a:r>
                  <a:rPr lang="en-US" altLang="ko-KR" sz="1600" b="1" dirty="0"/>
                  <a:t>(action)</a:t>
                </a:r>
                <a:r>
                  <a:rPr lang="ko-KR" altLang="en-US" sz="1600" dirty="0"/>
                  <a:t>을 선택</a:t>
                </a:r>
                <a:r>
                  <a:rPr lang="en-US" altLang="ko-KR" sz="1600" dirty="0"/>
                  <a:t>(= </a:t>
                </a:r>
                <a:r>
                  <a:rPr lang="ko-KR" altLang="en-US" sz="1600" dirty="0"/>
                  <a:t>어떤 행동을 해야 하는가</a:t>
                </a:r>
                <a:r>
                  <a:rPr lang="en-US" altLang="ko-KR" sz="1600" dirty="0"/>
                  <a:t>?)</a:t>
                </a:r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en-US" altLang="ko-KR" sz="1600" dirty="0"/>
                  <a:t>max</a:t>
                </a:r>
                <a:r>
                  <a:rPr lang="ko-KR" altLang="en-US" sz="1600" dirty="0"/>
                  <a:t> → “최고 가치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숫자</a:t>
                </a:r>
                <a:r>
                  <a:rPr lang="en-US" altLang="ko-KR" sz="1600" dirty="0"/>
                  <a:t>)” </a:t>
                </a:r>
                <a:r>
                  <a:rPr lang="ko-KR" altLang="en-US" sz="1600" dirty="0"/>
                  <a:t>계산</a:t>
                </a:r>
                <a:endParaRPr lang="en-US" altLang="ko-KR" sz="1600" dirty="0"/>
              </a:p>
              <a:p>
                <a:pPr lvl="3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en-US" altLang="ko-KR" sz="1600" dirty="0"/>
                  <a:t>argmax</a:t>
                </a:r>
                <a:r>
                  <a:rPr lang="ko-KR" altLang="en-US" sz="1600" dirty="0"/>
                  <a:t> → “그 가치를 주는 행동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인덱스</a:t>
                </a:r>
                <a:r>
                  <a:rPr lang="en-US" altLang="ko-KR" sz="1600" dirty="0"/>
                  <a:t>)” </a:t>
                </a:r>
                <a:r>
                  <a:rPr lang="ko-KR" altLang="en-US" sz="1600" dirty="0"/>
                  <a:t>선택</a:t>
                </a:r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5D458C6C-381C-F0F2-3255-8D15E1F31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5" y="1060883"/>
                <a:ext cx="9957833" cy="5674214"/>
              </a:xfrm>
              <a:prstGeom prst="rect">
                <a:avLst/>
              </a:prstGeom>
              <a:blipFill>
                <a:blip r:embed="rId2"/>
                <a:stretch>
                  <a:fillRect l="-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66AC02C-EE67-5805-0190-DB7837C2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04" y="1277190"/>
            <a:ext cx="5037926" cy="6323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9471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3BE5F-B1EA-B33A-82E9-DF3D3C01C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D04BA-327E-DC0E-0F0F-C196B9B9D4EB}"/>
              </a:ext>
            </a:extLst>
          </p:cNvPr>
          <p:cNvSpPr txBox="1">
            <a:spLocks/>
          </p:cNvSpPr>
          <p:nvPr/>
        </p:nvSpPr>
        <p:spPr>
          <a:xfrm>
            <a:off x="721052" y="294966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96A9B110-FB3F-F215-1D68-E05DFE8EA2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59" y="1041214"/>
                <a:ext cx="11127873" cy="56545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b="1" dirty="0"/>
                  <a:t> 벨만 최적 상태가치함수 </a:t>
                </a:r>
                <a:r>
                  <a:rPr lang="en-US" altLang="ko-KR" sz="1800" b="1" dirty="0"/>
                  <a:t>(Optimal State-Value Function)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b="1" dirty="0">
                    <a:solidFill>
                      <a:srgbClr val="0070C0"/>
                    </a:solidFill>
                  </a:rPr>
                  <a:t>최적 정책 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(Optimal Policy)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모든 상태에서 </a:t>
                </a:r>
                <a:r>
                  <a:rPr lang="ko-KR" altLang="en-US" sz="1600" b="1" dirty="0"/>
                  <a:t>가장 큰 가치</a:t>
                </a:r>
                <a:r>
                  <a:rPr lang="en-US" altLang="ko-KR" sz="1600" b="1" dirty="0"/>
                  <a:t>(V*)</a:t>
                </a:r>
                <a:r>
                  <a:rPr lang="ko-KR" altLang="en-US" sz="1600" b="1" dirty="0"/>
                  <a:t>를 만들어내는 행동 선택 규칙</a:t>
                </a: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“상태 </a:t>
                </a:r>
                <a:r>
                  <a:rPr lang="en-US" altLang="ko-KR" sz="1600" dirty="0"/>
                  <a:t>s</a:t>
                </a:r>
                <a:r>
                  <a:rPr lang="ko-KR" altLang="en-US" sz="1600" dirty="0"/>
                  <a:t>에서 최적 행동 </a:t>
                </a:r>
                <a:r>
                  <a:rPr lang="en-US" altLang="ko-KR" sz="1600" dirty="0"/>
                  <a:t>a*</a:t>
                </a:r>
                <a:r>
                  <a:rPr lang="ko-KR" altLang="en-US" sz="1600" dirty="0"/>
                  <a:t>를 고르는 정책</a:t>
                </a:r>
                <a:r>
                  <a:rPr lang="en-US" altLang="ko-KR" sz="1600" dirty="0"/>
                  <a:t>.” </a:t>
                </a:r>
                <a:r>
                  <a:rPr lang="ko-KR" altLang="en-US" sz="1600" dirty="0"/>
                  <a:t>이 정책을 따르면 항상 최대 기대보상을 얻게 된다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상태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600" dirty="0"/>
                  <a:t>에서 시작하여 </a:t>
                </a:r>
                <a:r>
                  <a:rPr lang="ko-KR" altLang="en-US" sz="1600" b="1" dirty="0"/>
                  <a:t>이후 최적 정책을 계속 따랐을 때 </a:t>
                </a:r>
                <a:r>
                  <a:rPr lang="ko-KR" altLang="en-US" sz="1600" dirty="0"/>
                  <a:t>얻을 수 있는 </a:t>
                </a:r>
                <a:r>
                  <a:rPr lang="ko-KR" altLang="en-US" sz="1600" b="1" dirty="0"/>
                  <a:t>기대 총 보상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확률적 평균</a:t>
                </a:r>
                <a:r>
                  <a:rPr lang="en-US" altLang="ko-KR" sz="1600" b="1" dirty="0"/>
                  <a:t>)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이것을 </a:t>
                </a:r>
                <a:r>
                  <a:rPr lang="ko-KR" altLang="en-US" sz="1600" b="1" dirty="0"/>
                  <a:t>벨만 최적 방정식 형태</a:t>
                </a:r>
                <a:r>
                  <a:rPr lang="ko-KR" altLang="en-US" sz="1600" dirty="0"/>
                  <a:t>로 쓰면</a:t>
                </a:r>
                <a:r>
                  <a:rPr lang="en-US" altLang="ko-KR" sz="1600" dirty="0"/>
                  <a:t>: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“현재 상태에서 가능한 모든 행동 중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다음 상태의 기대 가치가 가장 큰 행동을 택했을 때의 기대 총 보상</a:t>
                </a:r>
                <a:r>
                  <a:rPr lang="en-US" altLang="ko-KR" sz="1600" dirty="0"/>
                  <a:t>.”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96A9B110-FB3F-F215-1D68-E05DFE8EA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9" y="1041214"/>
                <a:ext cx="11127873" cy="5654554"/>
              </a:xfrm>
              <a:prstGeom prst="rect">
                <a:avLst/>
              </a:prstGeom>
              <a:blipFill>
                <a:blip r:embed="rId2"/>
                <a:stretch>
                  <a:fillRect l="-329" b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78EC09F2-2B4C-5994-AD2F-FA417DB5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631" y="4198820"/>
            <a:ext cx="3057952" cy="657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BD3C0D-2D56-80CE-BD93-14431B64F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631" y="5416680"/>
            <a:ext cx="4772691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981FFF-28B9-5A26-9B58-5BD54FE5D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31" y="2467401"/>
            <a:ext cx="5087060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40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0E38-E308-72AF-7806-DBF665108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E7D94-C6BA-0173-690A-666B4629037C}"/>
              </a:ext>
            </a:extLst>
          </p:cNvPr>
          <p:cNvSpPr txBox="1">
            <a:spLocks/>
          </p:cNvSpPr>
          <p:nvPr/>
        </p:nvSpPr>
        <p:spPr>
          <a:xfrm>
            <a:off x="721052" y="294966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B5AC63D9-8075-2216-9216-B84507DC77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59" y="1041214"/>
                <a:ext cx="11127873" cy="56545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b="1" dirty="0"/>
                  <a:t> 벨만 최적 행동가치함수 </a:t>
                </a:r>
                <a:r>
                  <a:rPr lang="en-US" altLang="ko-KR" sz="1800" b="1" dirty="0"/>
                  <a:t>(Optimal Action-Value Function)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b="1" dirty="0">
                    <a:solidFill>
                      <a:srgbClr val="0070C0"/>
                    </a:solidFill>
                  </a:rPr>
                  <a:t>최적 행동 정책 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(Optimal Action Policy)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상태 </a:t>
                </a:r>
                <a:r>
                  <a:rPr lang="en-US" altLang="ko-KR" sz="1600" dirty="0"/>
                  <a:t>s</a:t>
                </a:r>
                <a:r>
                  <a:rPr lang="ko-KR" altLang="en-US" sz="1600" dirty="0"/>
                  <a:t>에서 가능한 행동 중</a:t>
                </a:r>
                <a:r>
                  <a:rPr lang="en-US" altLang="ko-KR" sz="1600" dirty="0"/>
                  <a:t>, </a:t>
                </a:r>
                <a:r>
                  <a:rPr lang="en-US" altLang="ko-KR" sz="1600" b="1" dirty="0"/>
                  <a:t>Q*(</a:t>
                </a:r>
                <a:r>
                  <a:rPr lang="en-US" altLang="ko-KR" sz="1600" b="1" dirty="0" err="1"/>
                  <a:t>s,a</a:t>
                </a:r>
                <a:r>
                  <a:rPr lang="en-US" altLang="ko-KR" sz="1600" b="1" dirty="0"/>
                  <a:t>)</a:t>
                </a:r>
                <a:r>
                  <a:rPr lang="ko-KR" altLang="en-US" sz="1600" dirty="0"/>
                  <a:t> 값이 가장 큰 행동을 선택하는 정책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가능한 모든 행동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600" dirty="0"/>
                  <a:t>중에서 </a:t>
                </a:r>
                <a:r>
                  <a:rPr lang="ko-KR" altLang="en-US" sz="1600" b="1" dirty="0"/>
                  <a:t>현재 상태에서 가장 높은 장기적 기대 보상</a:t>
                </a:r>
                <a:r>
                  <a:rPr lang="en-US" altLang="ko-KR" sz="1600" b="1" dirty="0"/>
                  <a:t>(value)</a:t>
                </a:r>
                <a:r>
                  <a:rPr lang="ko-KR" altLang="en-US" sz="1600" dirty="0"/>
                  <a:t>을 주는 행동을 선택하는 정책이다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/>
                  <a:t>상태 </a:t>
                </a:r>
                <a:r>
                  <a:rPr lang="en-US" altLang="ko-KR" sz="1600" dirty="0"/>
                  <a:t>s</a:t>
                </a:r>
                <a:r>
                  <a:rPr lang="ko-KR" altLang="en-US" sz="1600" dirty="0"/>
                  <a:t>에서 특정 행동 </a:t>
                </a:r>
                <a:r>
                  <a:rPr lang="en-US" altLang="ko-KR" sz="1600" dirty="0"/>
                  <a:t>a</a:t>
                </a:r>
                <a:r>
                  <a:rPr lang="ko-KR" altLang="en-US" sz="1600" dirty="0"/>
                  <a:t>를 취한 후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그 다음부터는 최적 정책을 계속 따랐을 때의 </a:t>
                </a:r>
                <a:r>
                  <a:rPr lang="ko-KR" altLang="en-US" sz="1600" b="1" dirty="0"/>
                  <a:t>기대 총 보상</a:t>
                </a: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b="1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dirty="0" err="1"/>
                  <a:t>벨만</a:t>
                </a:r>
                <a:r>
                  <a:rPr lang="ko-KR" altLang="en-US" sz="1600" dirty="0"/>
                  <a:t> 최적 방정식으로 표현하면</a:t>
                </a:r>
                <a:r>
                  <a:rPr lang="en-US" altLang="ko-KR" sz="1600" dirty="0"/>
                  <a:t>: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“현재 행동 </a:t>
                </a:r>
                <a:r>
                  <a:rPr lang="en-US" altLang="ko-KR" sz="1600" dirty="0"/>
                  <a:t>a</a:t>
                </a:r>
                <a:r>
                  <a:rPr lang="ko-KR" altLang="en-US" sz="1600" dirty="0"/>
                  <a:t>를 한 뒤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이후에는 항상 최적 행동을 계속할 때의 기대 총 보상</a:t>
                </a:r>
                <a:r>
                  <a:rPr lang="en-US" altLang="ko-KR" sz="1600" dirty="0"/>
                  <a:t>.”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900" dirty="0"/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B5AC63D9-8075-2216-9216-B84507DC7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9" y="1041214"/>
                <a:ext cx="11127873" cy="5654554"/>
              </a:xfrm>
              <a:prstGeom prst="rect">
                <a:avLst/>
              </a:prstGeom>
              <a:blipFill>
                <a:blip r:embed="rId2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A59E4C11-9B31-FC9C-89B0-1EFDF695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82" y="4218161"/>
            <a:ext cx="4029637" cy="600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2C2C63-401D-FCB0-FEA8-DFA6A218B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82" y="5366249"/>
            <a:ext cx="5372850" cy="8097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0CA557-A25D-6AAE-75DB-463B577E2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82" y="2324845"/>
            <a:ext cx="2676899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08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69C61-C1EB-6CBD-33D7-4A932D2AE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CB760-D66C-5EE5-523F-B7E6E3CD4E0C}"/>
              </a:ext>
            </a:extLst>
          </p:cNvPr>
          <p:cNvSpPr txBox="1">
            <a:spLocks/>
          </p:cNvSpPr>
          <p:nvPr/>
        </p:nvSpPr>
        <p:spPr>
          <a:xfrm>
            <a:off x="721052" y="176982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9B05218E-20D0-7235-09DF-FE92331EDC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159" y="923230"/>
                <a:ext cx="10488776" cy="58610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b="1" dirty="0"/>
                  <a:t> 벨만 최적 방정식 </a:t>
                </a:r>
                <a:r>
                  <a:rPr lang="en-US" altLang="ko-KR" sz="1800" b="1" dirty="0"/>
                  <a:t>(Bellman Optimality Equation)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1600" b="1" dirty="0"/>
                  <a:t>상태가치함수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ko-KR" altLang="en-US" sz="1600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VS. </a:t>
                </a:r>
                <a:r>
                  <a:rPr lang="ko-KR" altLang="en-US" sz="1600" b="1" dirty="0"/>
                  <a:t>행동가치함수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ko-KR" altLang="en-US" sz="1600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ko-KR" altLang="en-US" sz="1600" b="1" dirty="0"/>
              </a:p>
              <a:p>
                <a:pPr marL="914400" lvl="2" indent="0">
                  <a:lnSpc>
                    <a:spcPct val="150000"/>
                  </a:lnSpc>
                  <a:buClr>
                    <a:srgbClr val="FFC000"/>
                  </a:buClr>
                  <a:buNone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9B05218E-20D0-7235-09DF-FE92331ED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9" y="923230"/>
                <a:ext cx="10488776" cy="5861028"/>
              </a:xfrm>
              <a:prstGeom prst="rect">
                <a:avLst/>
              </a:prstGeom>
              <a:blipFill>
                <a:blip r:embed="rId2"/>
                <a:stretch>
                  <a:fillRect l="-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4F8D7E5-4374-FB20-8FDA-0E0E3ECA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83" y="2147849"/>
            <a:ext cx="9809539" cy="29157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2460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C1CB5-E738-2270-954E-F7503A62B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7633B-D8B9-B801-7386-6DA2D5C33C09}"/>
              </a:ext>
            </a:extLst>
          </p:cNvPr>
          <p:cNvSpPr txBox="1">
            <a:spLocks/>
          </p:cNvSpPr>
          <p:nvPr/>
        </p:nvSpPr>
        <p:spPr>
          <a:xfrm>
            <a:off x="721052" y="412769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8D193BC1-8D80-0AD4-4AD8-AE4C3CD7F530}"/>
              </a:ext>
            </a:extLst>
          </p:cNvPr>
          <p:cNvSpPr txBox="1">
            <a:spLocks/>
          </p:cNvSpPr>
          <p:nvPr/>
        </p:nvSpPr>
        <p:spPr>
          <a:xfrm>
            <a:off x="533185" y="1159203"/>
            <a:ext cx="9957833" cy="5507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dirty="0"/>
              <a:t>DQN</a:t>
            </a:r>
            <a:r>
              <a:rPr lang="ko-KR" altLang="en-US" sz="1800" dirty="0"/>
              <a:t>에서의 결합</a:t>
            </a:r>
            <a:endParaRPr lang="en-US" altLang="ko-KR" sz="1800" dirty="0"/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ko-KR" sz="1600" dirty="0">
                <a:latin typeface="Arial" panose="020B0604020202020204" pitchFamily="34" charset="0"/>
              </a:rPr>
              <a:t>MDP를 기반으로 환경을 모델링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ko-KR" sz="1600" dirty="0">
                <a:latin typeface="Arial" panose="020B0604020202020204" pitchFamily="34" charset="0"/>
              </a:rPr>
              <a:t>벨만 최적 방정식을 기반으로 </a:t>
            </a:r>
            <a:r>
              <a:rPr lang="ko-KR" altLang="ko-KR" sz="1600" b="1" dirty="0">
                <a:latin typeface="Arial" panose="020B0604020202020204" pitchFamily="34" charset="0"/>
              </a:rPr>
              <a:t>타겟 </a:t>
            </a:r>
            <a:r>
              <a:rPr lang="ko-KR" altLang="ko-KR" sz="1600" b="1" dirty="0" err="1">
                <a:latin typeface="Arial" panose="020B0604020202020204" pitchFamily="34" charset="0"/>
              </a:rPr>
              <a:t>Q값</a:t>
            </a:r>
            <a:r>
              <a:rPr lang="ko-KR" altLang="ko-KR" sz="1600" dirty="0">
                <a:latin typeface="Arial" panose="020B0604020202020204" pitchFamily="34" charset="0"/>
              </a:rPr>
              <a:t> 생성: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ko-KR" sz="1600" dirty="0">
                <a:latin typeface="Arial" panose="020B0604020202020204" pitchFamily="34" charset="0"/>
              </a:rPr>
              <a:t>딥러닝으로 Q(</a:t>
            </a:r>
            <a:r>
              <a:rPr lang="ko-KR" altLang="ko-KR" sz="1600" dirty="0" err="1">
                <a:latin typeface="Arial" panose="020B0604020202020204" pitchFamily="34" charset="0"/>
              </a:rPr>
              <a:t>s,a;θ</a:t>
            </a:r>
            <a:r>
              <a:rPr lang="ko-KR" altLang="ko-KR" sz="1600" dirty="0">
                <a:latin typeface="Arial" panose="020B0604020202020204" pitchFamily="34" charset="0"/>
              </a:rPr>
              <a:t>) 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근사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ko-KR" sz="1600" dirty="0">
                <a:latin typeface="Arial" panose="020B0604020202020204" pitchFamily="34" charset="0"/>
              </a:rPr>
              <a:t>손실 함수:</a:t>
            </a:r>
            <a:br>
              <a:rPr lang="en-US" altLang="ko-KR" sz="1600" dirty="0">
                <a:latin typeface="Arial" panose="020B0604020202020204" pitchFamily="34" charset="0"/>
              </a:rPr>
            </a:b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5DFD46-5C48-01EA-6C61-F1EBF193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49" y="3198262"/>
            <a:ext cx="3057952" cy="4763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6A47AE-E990-4284-F8BA-55BCB45C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149" y="5147107"/>
            <a:ext cx="2705478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12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EE83E-C68A-F7C3-E286-3CB77DB4F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66DEF-577A-E43E-9C0D-D26E19C0B854}"/>
              </a:ext>
            </a:extLst>
          </p:cNvPr>
          <p:cNvSpPr txBox="1">
            <a:spLocks/>
          </p:cNvSpPr>
          <p:nvPr/>
        </p:nvSpPr>
        <p:spPr>
          <a:xfrm>
            <a:off x="721052" y="225956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4735FCD-CE80-1597-6D9C-869874713C0D}"/>
              </a:ext>
            </a:extLst>
          </p:cNvPr>
          <p:cNvSpPr txBox="1">
            <a:spLocks/>
          </p:cNvSpPr>
          <p:nvPr/>
        </p:nvSpPr>
        <p:spPr>
          <a:xfrm>
            <a:off x="651172" y="893731"/>
            <a:ext cx="9957833" cy="583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/>
              <a:t> </a:t>
            </a:r>
            <a:r>
              <a:rPr lang="ko-KR" altLang="en-US" sz="1600" b="1" dirty="0" err="1"/>
              <a:t>벨만</a:t>
            </a:r>
            <a:r>
              <a:rPr lang="ko-KR" altLang="en-US" sz="1600" b="1" dirty="0"/>
              <a:t> 기대방정식의 전개와 </a:t>
            </a:r>
            <a:r>
              <a:rPr lang="ko-KR" altLang="en-US" sz="1600" b="1" dirty="0" err="1"/>
              <a:t>동치적</a:t>
            </a:r>
            <a:r>
              <a:rPr lang="ko-KR" altLang="en-US" sz="1600" b="1" dirty="0"/>
              <a:t> 표현</a:t>
            </a:r>
            <a:r>
              <a:rPr lang="en-US" altLang="ko-KR" sz="1600" b="1" dirty="0"/>
              <a:t>(Comprehensive Forms of the Bellman Expectation Equation)</a:t>
            </a:r>
          </a:p>
          <a:p>
            <a:pPr marL="0" indent="0">
              <a:buNone/>
            </a:pPr>
            <a:r>
              <a:rPr lang="ko-KR" altLang="en-US" sz="1600" b="1" dirty="0"/>
              <a:t>    </a:t>
            </a:r>
            <a:r>
              <a:rPr lang="en-US" altLang="ko-KR" sz="1600" b="1" dirty="0"/>
              <a:t>1) </a:t>
            </a:r>
            <a:r>
              <a:rPr lang="ko-KR" altLang="en-US" sz="1600" b="1" dirty="0" err="1"/>
              <a:t>이중합</a:t>
            </a:r>
            <a:r>
              <a:rPr lang="en-US" altLang="ko-KR" sz="1600" b="1" dirty="0"/>
              <a:t>(∑) </a:t>
            </a:r>
            <a:r>
              <a:rPr lang="ko-KR" altLang="en-US" sz="1600" b="1" dirty="0"/>
              <a:t>기본형 → 시작점</a:t>
            </a: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b="1" dirty="0"/>
              <a:t>2) </a:t>
            </a:r>
            <a:r>
              <a:rPr lang="ko-KR" altLang="en-US" sz="1600" b="1" dirty="0"/>
              <a:t>𝔼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기댓값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표기로 압축</a:t>
            </a: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b="1" dirty="0"/>
              <a:t>3) (</a:t>
            </a:r>
            <a:r>
              <a:rPr lang="ko-KR" altLang="en-US" sz="1600" b="1" dirty="0"/>
              <a:t>전이확률</a:t>
            </a:r>
            <a:r>
              <a:rPr lang="en-US" altLang="ko-KR" sz="1600" b="1" dirty="0"/>
              <a:t>×</a:t>
            </a:r>
            <a:r>
              <a:rPr lang="ko-KR" altLang="en-US" sz="1600" b="1" dirty="0"/>
              <a:t>보상</a:t>
            </a:r>
            <a:r>
              <a:rPr lang="en-US" altLang="ko-KR" sz="1600" b="1" dirty="0"/>
              <a:t>) + (</a:t>
            </a:r>
            <a:r>
              <a:rPr lang="ko-KR" altLang="en-US" sz="1600" b="1" dirty="0"/>
              <a:t>전이확률</a:t>
            </a:r>
            <a:r>
              <a:rPr lang="en-US" altLang="ko-KR" sz="1600" b="1" dirty="0"/>
              <a:t>×</a:t>
            </a:r>
            <a:r>
              <a:rPr lang="ko-KR" altLang="en-US" sz="1600" b="1" dirty="0"/>
              <a:t>가치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분리</a:t>
            </a:r>
            <a:r>
              <a:rPr lang="en-US" altLang="ko-KR" sz="1600" b="1" dirty="0"/>
              <a:t>: </a:t>
            </a:r>
            <a:r>
              <a:rPr lang="ko-KR" altLang="en-US" sz="1600" dirty="0"/>
              <a:t>기대의 선형성을 써서 보상항과 미래가치항을 분리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b="1" dirty="0"/>
              <a:t>   4) </a:t>
            </a:r>
            <a:r>
              <a:rPr lang="ko-KR" altLang="en-US" sz="1600" b="1" dirty="0"/>
              <a:t>연산자</a:t>
            </a:r>
            <a:r>
              <a:rPr lang="en-US" altLang="ko-KR" sz="1600" b="1" dirty="0"/>
              <a:t>(Operator) </a:t>
            </a:r>
            <a:r>
              <a:rPr lang="ko-KR" altLang="en-US" sz="1600" b="1" dirty="0"/>
              <a:t>형태</a:t>
            </a: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67ED90-3D61-027A-24D8-5EC546E1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45" y="1838884"/>
            <a:ext cx="5772956" cy="781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FB2085-2261-C69A-7556-22EC7FCB2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91" y="3095578"/>
            <a:ext cx="4344006" cy="666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E0484C-E11E-8DB2-D327-8D55FFD8F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445" y="4237956"/>
            <a:ext cx="6830378" cy="10478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5E7F4B-7184-1115-3894-3ADDF9A06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789" y="6019094"/>
            <a:ext cx="5830114" cy="666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540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75794"/>
            <a:ext cx="10744200" cy="5944182"/>
          </a:xfrm>
        </p:spPr>
        <p:txBody>
          <a:bodyPr>
            <a:normAutofit/>
          </a:bodyPr>
          <a:lstStyle/>
          <a:p>
            <a:pPr lvl="1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dirty="0"/>
              <a:t> </a:t>
            </a:r>
            <a:r>
              <a:rPr lang="en-US" altLang="ko-KR" sz="1800" b="1" dirty="0"/>
              <a:t>Markov Decision Process (MDP, </a:t>
            </a:r>
            <a:r>
              <a:rPr lang="ko-KR" altLang="en-US" sz="1800" b="1" dirty="0" err="1"/>
              <a:t>마르코프</a:t>
            </a:r>
            <a:r>
              <a:rPr lang="ko-KR" altLang="en-US" sz="1800" b="1" dirty="0"/>
              <a:t> 결정 과정</a:t>
            </a:r>
            <a:r>
              <a:rPr lang="en-US" altLang="ko-KR" sz="1800" b="1" dirty="0"/>
              <a:t>)</a:t>
            </a:r>
          </a:p>
          <a:p>
            <a:pPr lvl="2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/>
              <a:t>MDP</a:t>
            </a:r>
            <a:r>
              <a:rPr lang="ko-KR" altLang="en-US" sz="1600" b="1" dirty="0"/>
              <a:t>는 순차적 의사결정</a:t>
            </a:r>
            <a:r>
              <a:rPr lang="en-US" altLang="ko-KR" sz="1600" b="1" dirty="0"/>
              <a:t>(sequential decision making)</a:t>
            </a:r>
            <a:r>
              <a:rPr lang="ko-KR" altLang="en-US" sz="1600" dirty="0"/>
              <a:t> 문제를 수학적으로 모델링한 틀로</a:t>
            </a:r>
            <a:r>
              <a:rPr lang="en-US" altLang="ko-KR" sz="1600" dirty="0"/>
              <a:t>, </a:t>
            </a:r>
            <a:r>
              <a:rPr lang="ko-KR" altLang="en-US" sz="1600" dirty="0"/>
              <a:t>강화학습</a:t>
            </a:r>
            <a:r>
              <a:rPr lang="en-US" altLang="ko-KR" sz="1600" dirty="0"/>
              <a:t>(Reinforcement Learning)</a:t>
            </a:r>
            <a:r>
              <a:rPr lang="ko-KR" altLang="en-US" sz="1600" dirty="0"/>
              <a:t>의 이론적 기반이 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어떤 </a:t>
            </a:r>
            <a:r>
              <a:rPr lang="ko-KR" altLang="en-US" sz="1600" b="1" dirty="0"/>
              <a:t>환경</a:t>
            </a:r>
            <a:r>
              <a:rPr lang="en-US" altLang="ko-KR" sz="1600" b="1" dirty="0"/>
              <a:t>(Environment)</a:t>
            </a:r>
            <a:r>
              <a:rPr lang="ko-KR" altLang="en-US" sz="1600" dirty="0"/>
              <a:t> 안에서 에이전트</a:t>
            </a:r>
            <a:r>
              <a:rPr lang="en-US" altLang="ko-KR" sz="1600" dirty="0"/>
              <a:t>(Agent)</a:t>
            </a:r>
            <a:r>
              <a:rPr lang="ko-KR" altLang="en-US" sz="1600" dirty="0"/>
              <a:t>가 행동</a:t>
            </a:r>
            <a:r>
              <a:rPr lang="en-US" altLang="ko-KR" sz="1600" dirty="0"/>
              <a:t>(Action)</a:t>
            </a:r>
            <a:r>
              <a:rPr lang="ko-KR" altLang="en-US" sz="1600" dirty="0"/>
              <a:t>을 선택하며 보상</a:t>
            </a:r>
            <a:r>
              <a:rPr lang="en-US" altLang="ko-KR" sz="1600" dirty="0"/>
              <a:t>(Reward)</a:t>
            </a:r>
            <a:r>
              <a:rPr lang="ko-KR" altLang="en-US" sz="1600" dirty="0"/>
              <a:t>을 얻고</a:t>
            </a:r>
            <a:r>
              <a:rPr lang="en-US" altLang="ko-KR" sz="1600" dirty="0"/>
              <a:t>, </a:t>
            </a:r>
            <a:r>
              <a:rPr lang="ko-KR" altLang="en-US" sz="1600" dirty="0"/>
              <a:t>그에 따라 상태</a:t>
            </a:r>
            <a:r>
              <a:rPr lang="en-US" altLang="ko-KR" sz="1600" dirty="0"/>
              <a:t>(State)</a:t>
            </a:r>
            <a:r>
              <a:rPr lang="ko-KR" altLang="en-US" sz="1600" dirty="0"/>
              <a:t>가 변화하는 과정을 확률적으로 정의한다</a:t>
            </a:r>
            <a:r>
              <a:rPr lang="en-US" altLang="ko-KR" sz="1600" dirty="0"/>
              <a:t>.</a:t>
            </a:r>
          </a:p>
          <a:p>
            <a:pPr marL="1257300" lvl="2" indent="-342900">
              <a:lnSpc>
                <a:spcPct val="160000"/>
              </a:lnSpc>
              <a:buAutoNum type="arabicPeriod"/>
            </a:pPr>
            <a:r>
              <a:rPr lang="en-US" altLang="ko-KR" sz="1600" b="1" dirty="0">
                <a:solidFill>
                  <a:srgbClr val="0070C0"/>
                </a:solidFill>
              </a:rPr>
              <a:t>MDP</a:t>
            </a:r>
            <a:r>
              <a:rPr lang="ko-KR" altLang="en-US" sz="1600" b="1" dirty="0">
                <a:solidFill>
                  <a:srgbClr val="0070C0"/>
                </a:solidFill>
              </a:rPr>
              <a:t>의 구성요소 </a:t>
            </a:r>
            <a:r>
              <a:rPr lang="en-US" altLang="ko-KR" sz="1600" b="1" dirty="0">
                <a:solidFill>
                  <a:srgbClr val="0070C0"/>
                </a:solidFill>
              </a:rPr>
              <a:t>(5-</a:t>
            </a:r>
            <a:r>
              <a:rPr lang="ko-KR" altLang="en-US" sz="1600" b="1" dirty="0" err="1">
                <a:solidFill>
                  <a:srgbClr val="0070C0"/>
                </a:solidFill>
              </a:rPr>
              <a:t>튜플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</a:p>
          <a:p>
            <a:pPr lvl="3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MDP</a:t>
            </a:r>
            <a:r>
              <a:rPr lang="ko-KR" altLang="en-US" sz="1600" dirty="0"/>
              <a:t>는 일반적으로 다음의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가지 요소 </a:t>
            </a:r>
            <a:r>
              <a:rPr lang="en-US" altLang="ko-KR" sz="1600" b="1" dirty="0"/>
              <a:t>(S, A, P, R, γ)</a:t>
            </a:r>
            <a:r>
              <a:rPr lang="ko-KR" altLang="en-US" sz="1600" dirty="0"/>
              <a:t> 로 정의된다</a:t>
            </a:r>
            <a:r>
              <a:rPr lang="en-US" altLang="ko-KR" sz="1600" dirty="0"/>
              <a:t>.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8B14D6C-FBAB-55E6-0A66-EB554D16EFB0}"/>
              </a:ext>
            </a:extLst>
          </p:cNvPr>
          <p:cNvSpPr txBox="1">
            <a:spLocks/>
          </p:cNvSpPr>
          <p:nvPr/>
        </p:nvSpPr>
        <p:spPr>
          <a:xfrm>
            <a:off x="721052" y="179020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8AE06121-A090-5828-9D19-55CA968001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7542098"/>
                  </p:ext>
                </p:extLst>
              </p:nvPr>
            </p:nvGraphicFramePr>
            <p:xfrm>
              <a:off x="887360" y="3929519"/>
              <a:ext cx="10990005" cy="2523554"/>
            </p:xfrm>
            <a:graphic>
              <a:graphicData uri="http://schemas.openxmlformats.org/drawingml/2006/table">
                <a:tbl>
                  <a:tblPr/>
                  <a:tblGrid>
                    <a:gridCol w="1275735">
                      <a:extLst>
                        <a:ext uri="{9D8B030D-6E8A-4147-A177-3AD203B41FA5}">
                          <a16:colId xmlns:a16="http://schemas.microsoft.com/office/drawing/2014/main" val="3320421356"/>
                        </a:ext>
                      </a:extLst>
                    </a:gridCol>
                    <a:gridCol w="3775589">
                      <a:extLst>
                        <a:ext uri="{9D8B030D-6E8A-4147-A177-3AD203B41FA5}">
                          <a16:colId xmlns:a16="http://schemas.microsoft.com/office/drawing/2014/main" val="196511123"/>
                        </a:ext>
                      </a:extLst>
                    </a:gridCol>
                    <a:gridCol w="5938681">
                      <a:extLst>
                        <a:ext uri="{9D8B030D-6E8A-4147-A177-3AD203B41FA5}">
                          <a16:colId xmlns:a16="http://schemas.microsoft.com/office/drawing/2014/main" val="37701893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기호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이름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설명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4857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600" b="1"/>
                            <a:t>S</a:t>
                          </a:r>
                          <a:endParaRPr lang="en-US" sz="16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상태공간 </a:t>
                          </a:r>
                          <a:r>
                            <a:rPr lang="en-US" altLang="ko-KR" sz="1600" dirty="0"/>
                            <a:t>(</a:t>
                          </a:r>
                          <a:r>
                            <a:rPr lang="en-US" sz="1600" dirty="0"/>
                            <a:t>State Space)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가능한 모든 상태들의 집합</a:t>
                          </a:r>
                          <a:r>
                            <a:rPr lang="en-US" altLang="ko-KR" sz="1600" dirty="0"/>
                            <a:t>. </a:t>
                          </a:r>
                          <a:r>
                            <a:rPr lang="ko-KR" altLang="en-US" sz="1600" dirty="0"/>
                            <a:t>예</a:t>
                          </a:r>
                          <a:r>
                            <a:rPr lang="en-US" altLang="ko-KR" sz="1600" dirty="0"/>
                            <a:t>: </a:t>
                          </a:r>
                          <a:r>
                            <a:rPr lang="ko-KR" altLang="en-US" sz="1600" dirty="0"/>
                            <a:t>로봇의 위치</a:t>
                          </a:r>
                          <a:r>
                            <a:rPr lang="en-US" altLang="ko-KR" sz="1600" dirty="0"/>
                            <a:t>, </a:t>
                          </a:r>
                          <a:r>
                            <a:rPr lang="ko-KR" altLang="en-US" sz="1600" dirty="0"/>
                            <a:t>게임 보드의 상태 등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91509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600" b="1"/>
                            <a:t>A</a:t>
                          </a:r>
                          <a:endParaRPr lang="en-US" sz="16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행동공간 </a:t>
                          </a:r>
                          <a:r>
                            <a:rPr lang="en-US" altLang="ko-KR" sz="1600" dirty="0"/>
                            <a:t>(</a:t>
                          </a:r>
                          <a:r>
                            <a:rPr lang="en-US" sz="1600" dirty="0"/>
                            <a:t>Action Space)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에이전트가 취할 수 있는 모든 행동들의 집합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0097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1600" dirty="0"/>
                            <a:t>P(s′∣</a:t>
                          </a:r>
                          <a:r>
                            <a:rPr lang="en-US" altLang="ko-KR" sz="1600" dirty="0" err="1"/>
                            <a:t>s,a</a:t>
                          </a:r>
                          <a:r>
                            <a:rPr lang="en-US" altLang="ko-KR" sz="1600" dirty="0"/>
                            <a:t>)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상태전이확률</a:t>
                          </a:r>
                          <a:r>
                            <a:rPr lang="en-US" altLang="ko-KR" sz="1600" dirty="0"/>
                            <a:t>(Transition Probability)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현재 상태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8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oMath>
                          </a14:m>
                          <a:r>
                            <a:rPr lang="ko-KR" altLang="en-US" sz="1600" dirty="0"/>
                            <a:t>에서 행동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8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oMath>
                          </a14:m>
                          <a:r>
                            <a:rPr lang="ko-KR" altLang="en-US" sz="1600" dirty="0"/>
                            <a:t>를 선택했을 때</a:t>
                          </a:r>
                          <a:r>
                            <a:rPr lang="en-US" altLang="ko-KR" sz="1600" dirty="0"/>
                            <a:t>, </a:t>
                          </a:r>
                          <a:r>
                            <a:rPr lang="ko-KR" altLang="en-US" sz="1600" dirty="0"/>
                            <a:t>다음 상태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altLang="en-US" sz="18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800" i="0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600" dirty="0"/>
                            <a:t>로 전이될 </a:t>
                          </a:r>
                          <a:r>
                            <a:rPr lang="ko-KR" altLang="en-US" sz="1600" b="1" dirty="0"/>
                            <a:t>확률</a:t>
                          </a:r>
                          <a:r>
                            <a:rPr lang="ko-KR" altLang="en-US" sz="1600" dirty="0"/>
                            <a:t>을 나타낸다</a:t>
                          </a:r>
                          <a:r>
                            <a:rPr lang="en-US" altLang="ko-KR" sz="1600" dirty="0"/>
                            <a:t>.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96374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600" b="1"/>
                            <a:t>R(s,a)</a:t>
                          </a:r>
                          <a:endParaRPr lang="en-US" sz="16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보상함수 </a:t>
                          </a:r>
                          <a:r>
                            <a:rPr lang="en-US" altLang="ko-KR" sz="1600" dirty="0"/>
                            <a:t>(</a:t>
                          </a:r>
                          <a:r>
                            <a:rPr lang="en-US" sz="1600" dirty="0"/>
                            <a:t>Reward Function)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상태 </a:t>
                          </a:r>
                          <a:r>
                            <a:rPr lang="en-US" altLang="ko-KR" sz="1600" dirty="0"/>
                            <a:t>s</a:t>
                          </a:r>
                          <a:r>
                            <a:rPr lang="ko-KR" altLang="en-US" sz="1600" dirty="0"/>
                            <a:t>에서 행동 </a:t>
                          </a:r>
                          <a:r>
                            <a:rPr lang="en-US" altLang="ko-KR" sz="1600" dirty="0"/>
                            <a:t>a</a:t>
                          </a:r>
                          <a:r>
                            <a:rPr lang="ko-KR" altLang="en-US" sz="1600" dirty="0"/>
                            <a:t>를 취했을 때 얻는 즉각적 보상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21456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l-GR" sz="1600" b="1"/>
                            <a:t>γ (</a:t>
                          </a:r>
                          <a:r>
                            <a:rPr lang="ko-KR" altLang="en-US" sz="1600" b="1"/>
                            <a:t>감가율</a:t>
                          </a:r>
                          <a:r>
                            <a:rPr lang="en-US" altLang="ko-KR" sz="1600" b="1"/>
                            <a:t>)</a:t>
                          </a:r>
                          <a:endParaRPr lang="ko-KR" altLang="en-US" sz="16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할인율 </a:t>
                          </a:r>
                          <a:r>
                            <a:rPr lang="en-US" altLang="ko-KR" sz="1600" dirty="0"/>
                            <a:t>(</a:t>
                          </a:r>
                          <a:r>
                            <a:rPr lang="en-US" sz="1600" dirty="0"/>
                            <a:t>Discount Factor, 0 ≤ </a:t>
                          </a:r>
                          <a:r>
                            <a:rPr lang="el-GR" sz="1600" dirty="0"/>
                            <a:t>γ &lt; 1)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미래 보상의 현재 가치에 대한 할인 비율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2601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8AE06121-A090-5828-9D19-55CA968001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7542098"/>
                  </p:ext>
                </p:extLst>
              </p:nvPr>
            </p:nvGraphicFramePr>
            <p:xfrm>
              <a:off x="887360" y="3929519"/>
              <a:ext cx="10990005" cy="2551240"/>
            </p:xfrm>
            <a:graphic>
              <a:graphicData uri="http://schemas.openxmlformats.org/drawingml/2006/table">
                <a:tbl>
                  <a:tblPr/>
                  <a:tblGrid>
                    <a:gridCol w="1275735">
                      <a:extLst>
                        <a:ext uri="{9D8B030D-6E8A-4147-A177-3AD203B41FA5}">
                          <a16:colId xmlns:a16="http://schemas.microsoft.com/office/drawing/2014/main" val="3320421356"/>
                        </a:ext>
                      </a:extLst>
                    </a:gridCol>
                    <a:gridCol w="3775589">
                      <a:extLst>
                        <a:ext uri="{9D8B030D-6E8A-4147-A177-3AD203B41FA5}">
                          <a16:colId xmlns:a16="http://schemas.microsoft.com/office/drawing/2014/main" val="196511123"/>
                        </a:ext>
                      </a:extLst>
                    </a:gridCol>
                    <a:gridCol w="5938681">
                      <a:extLst>
                        <a:ext uri="{9D8B030D-6E8A-4147-A177-3AD203B41FA5}">
                          <a16:colId xmlns:a16="http://schemas.microsoft.com/office/drawing/2014/main" val="3770189395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기호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이름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설명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48574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600" b="1"/>
                            <a:t>S</a:t>
                          </a:r>
                          <a:endParaRPr lang="en-US" sz="16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상태공간 </a:t>
                          </a:r>
                          <a:r>
                            <a:rPr lang="en-US" altLang="ko-KR" sz="1600" dirty="0"/>
                            <a:t>(</a:t>
                          </a:r>
                          <a:r>
                            <a:rPr lang="en-US" sz="1600" dirty="0"/>
                            <a:t>State Space)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가능한 모든 상태들의 집합</a:t>
                          </a:r>
                          <a:r>
                            <a:rPr lang="en-US" altLang="ko-KR" sz="1600" dirty="0"/>
                            <a:t>. </a:t>
                          </a:r>
                          <a:r>
                            <a:rPr lang="ko-KR" altLang="en-US" sz="1600" dirty="0"/>
                            <a:t>예</a:t>
                          </a:r>
                          <a:r>
                            <a:rPr lang="en-US" altLang="ko-KR" sz="1600" dirty="0"/>
                            <a:t>: </a:t>
                          </a:r>
                          <a:r>
                            <a:rPr lang="ko-KR" altLang="en-US" sz="1600" dirty="0"/>
                            <a:t>로봇의 위치</a:t>
                          </a:r>
                          <a:r>
                            <a:rPr lang="en-US" altLang="ko-KR" sz="1600" dirty="0"/>
                            <a:t>, </a:t>
                          </a:r>
                          <a:r>
                            <a:rPr lang="ko-KR" altLang="en-US" sz="1600" dirty="0"/>
                            <a:t>게임 보드의 상태 등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915098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600" b="1"/>
                            <a:t>A</a:t>
                          </a:r>
                          <a:endParaRPr lang="en-US" sz="16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행동공간 </a:t>
                          </a:r>
                          <a:r>
                            <a:rPr lang="en-US" altLang="ko-KR" sz="1600" dirty="0"/>
                            <a:t>(</a:t>
                          </a:r>
                          <a:r>
                            <a:rPr lang="en-US" sz="1600" dirty="0"/>
                            <a:t>Action Space)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에이전트가 취할 수 있는 모든 행동들의 집합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009718"/>
                      </a:ext>
                    </a:extLst>
                  </a:tr>
                  <a:tr h="63100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ko-KR" sz="1600" dirty="0"/>
                            <a:t>P(s′∣</a:t>
                          </a:r>
                          <a:r>
                            <a:rPr lang="en-US" altLang="ko-KR" sz="1600" dirty="0" err="1"/>
                            <a:t>s,a</a:t>
                          </a:r>
                          <a:r>
                            <a:rPr lang="en-US" altLang="ko-KR" sz="1600" dirty="0"/>
                            <a:t>)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상태전이확률</a:t>
                          </a:r>
                          <a:r>
                            <a:rPr lang="en-US" altLang="ko-KR" sz="1600" dirty="0"/>
                            <a:t>(Transition Probability)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85026" t="-200000" b="-117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963743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sz="1600" b="1"/>
                            <a:t>R(s,a)</a:t>
                          </a:r>
                          <a:endParaRPr lang="en-US" sz="16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보상함수 </a:t>
                          </a:r>
                          <a:r>
                            <a:rPr lang="en-US" altLang="ko-KR" sz="1600" dirty="0"/>
                            <a:t>(</a:t>
                          </a:r>
                          <a:r>
                            <a:rPr lang="en-US" sz="1600" dirty="0"/>
                            <a:t>Reward Function)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상태 </a:t>
                          </a:r>
                          <a:r>
                            <a:rPr lang="en-US" altLang="ko-KR" sz="1600" dirty="0"/>
                            <a:t>s</a:t>
                          </a:r>
                          <a:r>
                            <a:rPr lang="ko-KR" altLang="en-US" sz="1600" dirty="0"/>
                            <a:t>에서 행동 </a:t>
                          </a:r>
                          <a:r>
                            <a:rPr lang="en-US" altLang="ko-KR" sz="1600" dirty="0"/>
                            <a:t>a</a:t>
                          </a:r>
                          <a:r>
                            <a:rPr lang="ko-KR" altLang="en-US" sz="1600" dirty="0"/>
                            <a:t>를 취했을 때 얻는 즉각적 보상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214569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l-GR" sz="1600" b="1"/>
                            <a:t>γ (</a:t>
                          </a:r>
                          <a:r>
                            <a:rPr lang="ko-KR" altLang="en-US" sz="1600" b="1"/>
                            <a:t>감가율</a:t>
                          </a:r>
                          <a:r>
                            <a:rPr lang="en-US" altLang="ko-KR" sz="1600" b="1"/>
                            <a:t>)</a:t>
                          </a:r>
                          <a:endParaRPr lang="ko-KR" altLang="en-US" sz="16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할인율 </a:t>
                          </a:r>
                          <a:r>
                            <a:rPr lang="en-US" altLang="ko-KR" sz="1600" dirty="0"/>
                            <a:t>(</a:t>
                          </a:r>
                          <a:r>
                            <a:rPr lang="en-US" sz="1600" dirty="0"/>
                            <a:t>Discount Factor, 0 ≤ </a:t>
                          </a:r>
                          <a:r>
                            <a:rPr lang="el-GR" sz="1600" dirty="0"/>
                            <a:t>γ &lt; 1)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600" dirty="0"/>
                            <a:t>미래 보상의 현재 가치에 대한 할인 비율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26019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3113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6B57E-A577-475F-B82C-798C666D8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F3427-14EF-4BC5-4F0D-A008719C7576}"/>
              </a:ext>
            </a:extLst>
          </p:cNvPr>
          <p:cNvSpPr txBox="1">
            <a:spLocks/>
          </p:cNvSpPr>
          <p:nvPr/>
        </p:nvSpPr>
        <p:spPr>
          <a:xfrm>
            <a:off x="721052" y="225956"/>
            <a:ext cx="8107710" cy="677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벨만 방정식</a:t>
            </a:r>
            <a:r>
              <a:rPr lang="en-US" altLang="ko-KR" sz="3200" dirty="0"/>
              <a:t>(Bellman Equation)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D240542C-76CD-7B0D-2BE1-7DDE3143500C}"/>
              </a:ext>
            </a:extLst>
          </p:cNvPr>
          <p:cNvSpPr txBox="1">
            <a:spLocks/>
          </p:cNvSpPr>
          <p:nvPr/>
        </p:nvSpPr>
        <p:spPr>
          <a:xfrm>
            <a:off x="651172" y="893731"/>
            <a:ext cx="9957833" cy="583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/>
              <a:t> </a:t>
            </a:r>
            <a:r>
              <a:rPr lang="ko-KR" altLang="en-US" sz="1600" b="1" dirty="0" err="1"/>
              <a:t>벨만</a:t>
            </a:r>
            <a:r>
              <a:rPr lang="ko-KR" altLang="en-US" sz="1600" b="1" dirty="0"/>
              <a:t> 기대방정식의 전개와 </a:t>
            </a:r>
            <a:r>
              <a:rPr lang="ko-KR" altLang="en-US" sz="1600" b="1" dirty="0" err="1"/>
              <a:t>동치적</a:t>
            </a:r>
            <a:r>
              <a:rPr lang="ko-KR" altLang="en-US" sz="1600" b="1" dirty="0"/>
              <a:t> 표현</a:t>
            </a:r>
            <a:r>
              <a:rPr lang="en-US" altLang="ko-KR" sz="1600" b="1" dirty="0"/>
              <a:t>(Comprehensive Forms of the Bellman Expectation Equation)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/>
              <a:t>    </a:t>
            </a:r>
            <a:r>
              <a:rPr lang="en-US" altLang="ko-KR" sz="1600" b="1" dirty="0"/>
              <a:t>5) </a:t>
            </a:r>
            <a:r>
              <a:rPr lang="ko-KR" altLang="en-US" sz="1600" b="1" dirty="0"/>
              <a:t>최적 버전과의 연결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참고</a:t>
            </a:r>
            <a:r>
              <a:rPr lang="en-US" altLang="ko-KR" sz="1600" b="1" dirty="0"/>
              <a:t>)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최적 상태가치</a:t>
            </a:r>
            <a:r>
              <a:rPr lang="en-US" altLang="ko-KR" sz="1600" dirty="0"/>
              <a:t>: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최적 행동가치</a:t>
            </a:r>
            <a:r>
              <a:rPr lang="en-US" altLang="ko-KR" sz="1600" dirty="0"/>
              <a:t>: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관계</a:t>
            </a:r>
            <a:r>
              <a:rPr lang="en-US" altLang="ko-KR" sz="1600" b="1" dirty="0"/>
              <a:t>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8521AF-8D2B-D7BD-EF69-8A492760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01" y="2483998"/>
            <a:ext cx="4934639" cy="590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B00A93-C993-02C6-BF97-4587293C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001" y="3703833"/>
            <a:ext cx="5372850" cy="609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E79195-C7E0-54EA-AEF4-28023D3A7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001" y="4942721"/>
            <a:ext cx="4991797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CB5B96-A25C-689B-16A1-24CFBAC8C54A}"/>
              </a:ext>
            </a:extLst>
          </p:cNvPr>
          <p:cNvSpPr txBox="1"/>
          <p:nvPr/>
        </p:nvSpPr>
        <p:spPr>
          <a:xfrm>
            <a:off x="1366677" y="5752330"/>
            <a:ext cx="6096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1" dirty="0"/>
              <a:t>결론</a:t>
            </a:r>
          </a:p>
          <a:p>
            <a:pPr>
              <a:buNone/>
            </a:pPr>
            <a:r>
              <a:rPr lang="ko-KR" altLang="en-US" dirty="0"/>
              <a:t>✔️ 모든 표현은 </a:t>
            </a:r>
            <a:r>
              <a:rPr lang="ko-KR" altLang="en-US" b="1" dirty="0"/>
              <a:t>동일한 의미</a:t>
            </a:r>
            <a:r>
              <a:rPr lang="en-US" altLang="ko-KR" dirty="0"/>
              <a:t>, </a:t>
            </a:r>
            <a:r>
              <a:rPr lang="ko-KR" altLang="en-US" b="1" dirty="0"/>
              <a:t>동일한 결과</a:t>
            </a:r>
            <a:r>
              <a:rPr lang="ko-KR" altLang="en-US" dirty="0"/>
              <a:t>를 갖는다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차이는 단지 </a:t>
            </a:r>
            <a:r>
              <a:rPr lang="ko-KR" altLang="en-US" b="1" dirty="0"/>
              <a:t>표현 방식</a:t>
            </a:r>
            <a:r>
              <a:rPr lang="en-US" altLang="ko-KR" b="1" dirty="0"/>
              <a:t>(Notation)</a:t>
            </a:r>
            <a:r>
              <a:rPr lang="ko-KR" altLang="en-US" dirty="0"/>
              <a:t> 과 </a:t>
            </a:r>
            <a:r>
              <a:rPr lang="ko-KR" altLang="en-US" b="1" dirty="0"/>
              <a:t>활용 목적</a:t>
            </a:r>
            <a:r>
              <a:rPr lang="ko-KR" altLang="en-US" dirty="0"/>
              <a:t>일 뿐이다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418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656BC212-3D6C-9076-13ED-945F6B014BFF}"/>
              </a:ext>
            </a:extLst>
          </p:cNvPr>
          <p:cNvSpPr txBox="1">
            <a:spLocks/>
          </p:cNvSpPr>
          <p:nvPr/>
        </p:nvSpPr>
        <p:spPr>
          <a:xfrm>
            <a:off x="906814" y="1162994"/>
            <a:ext cx="8393530" cy="543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Summary of notation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B572B0-18AD-871D-AF56-DB2FB78B6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51" y="1682160"/>
            <a:ext cx="8972110" cy="49951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FCE137-A834-6FAD-CB83-E190296D64C2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07612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BF27CC-F867-E85A-89DB-6A2FFBBE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40" y="2636214"/>
            <a:ext cx="2829320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26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9D13-8800-9EE1-3736-554B0302C960}"/>
              </a:ext>
            </a:extLst>
          </p:cNvPr>
          <p:cNvSpPr txBox="1">
            <a:spLocks/>
          </p:cNvSpPr>
          <p:nvPr/>
        </p:nvSpPr>
        <p:spPr>
          <a:xfrm>
            <a:off x="721052" y="161833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19319A-28C0-D2B1-B4DD-5844798E0A63}"/>
              </a:ext>
            </a:extLst>
          </p:cNvPr>
          <p:cNvSpPr txBox="1">
            <a:spLocks/>
          </p:cNvSpPr>
          <p:nvPr/>
        </p:nvSpPr>
        <p:spPr>
          <a:xfrm>
            <a:off x="533185" y="1031384"/>
            <a:ext cx="11068880" cy="553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21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900" b="1" dirty="0">
                <a:latin typeface="KoPub돋움체_Pro Bold" pitchFamily="18" charset="-127"/>
                <a:ea typeface="KoPub돋움체_Pro Bold" pitchFamily="18" charset="-127"/>
              </a:rPr>
              <a:t>Q-Learning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Q-Learning</a:t>
            </a:r>
            <a:r>
              <a:rPr lang="ko-KR" altLang="en-US" sz="1600" dirty="0"/>
              <a:t>은 에이전트가 환경과 상호작용하면서 </a:t>
            </a:r>
            <a:r>
              <a:rPr lang="ko-KR" altLang="en-US" sz="1600" b="1" dirty="0"/>
              <a:t>최적의 행동 정책</a:t>
            </a:r>
            <a:r>
              <a:rPr lang="en-US" altLang="ko-KR" sz="1600" b="1" dirty="0"/>
              <a:t>(Policy)</a:t>
            </a:r>
            <a:r>
              <a:rPr lang="ko-KR" altLang="en-US" sz="1600" b="1" dirty="0"/>
              <a:t>을 학습하도록 돕는다</a:t>
            </a:r>
            <a:r>
              <a:rPr lang="en-US" altLang="ko-KR" sz="1600" b="1" dirty="0"/>
              <a:t>.</a:t>
            </a:r>
            <a:r>
              <a:rPr lang="en-US" altLang="ko-KR" sz="1600" dirty="0"/>
              <a:t> </a:t>
            </a:r>
            <a:r>
              <a:rPr lang="ko-KR" altLang="en-US" sz="1600" dirty="0"/>
              <a:t>이 알고리즘은 벨만 방정식</a:t>
            </a:r>
            <a:r>
              <a:rPr lang="en-US" altLang="ko-KR" sz="1600" dirty="0"/>
              <a:t>(Bellman Equation)</a:t>
            </a:r>
            <a:r>
              <a:rPr lang="ko-KR" altLang="en-US" sz="1600" dirty="0"/>
              <a:t>을 기반으로 동작하며</a:t>
            </a:r>
            <a:r>
              <a:rPr lang="en-US" altLang="ko-KR" sz="1600" dirty="0"/>
              <a:t>, </a:t>
            </a:r>
            <a:r>
              <a:rPr lang="ko-KR" altLang="en-US" sz="1600" b="1" dirty="0"/>
              <a:t>미래 보상을 고려해 </a:t>
            </a:r>
            <a:r>
              <a:rPr lang="en-US" altLang="ko-KR" sz="1600" b="1" dirty="0"/>
              <a:t>Q</a:t>
            </a:r>
            <a:r>
              <a:rPr lang="ko-KR" altLang="en-US" sz="1600" b="1" dirty="0"/>
              <a:t>값</a:t>
            </a:r>
            <a:r>
              <a:rPr lang="en-US" altLang="ko-KR" sz="1600" b="1" dirty="0"/>
              <a:t>(Q-Value)</a:t>
            </a:r>
            <a:r>
              <a:rPr lang="ko-KR" altLang="en-US" sz="1600" b="1" dirty="0"/>
              <a:t>이라는 값을 업데이트</a:t>
            </a:r>
            <a:r>
              <a:rPr lang="ko-KR" altLang="en-US" sz="1600" dirty="0"/>
              <a:t>해 나간다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Q-Learning은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Model-Free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강화학습 알고리즘이다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Q-Learning의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 목표는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마르코프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 결정 과정(FMDP)에서 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Agent가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 특정 상황에서 특정 행동을 하는 최적의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Policy를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 배우는 것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 Unicode MS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현재 상태로부터 시작하여 모든 연속적인 단계들을 거쳤을 때 전체 보상의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예측값을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극대화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시킨다.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effectLst/>
              <a:latin typeface="Arial Unicode MS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이것은 한 상태에서 다른 상태로의 전이가 확률적으로 일어나거나 보상이 확률적으로 주어지는 환경에서도 별다른 변형 없이 적용될 수 있다.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effectLst/>
              <a:latin typeface="Arial Unicode MS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또한 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Q"라는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단어는 현재 상태에서 취한 행동의 보상에 대한 </a:t>
            </a:r>
            <a:r>
              <a:rPr lang="en-US" altLang="ko-KR" sz="1600" dirty="0">
                <a:latin typeface="Arial Unicode MS"/>
              </a:rPr>
              <a:t>Q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uality를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 상징한다.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effectLst/>
              <a:latin typeface="Arial Unicode MS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736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9D13-8800-9EE1-3736-554B0302C960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EC19319A-28C0-D2B1-B4DD-5844798E0A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187" y="1159203"/>
                <a:ext cx="6831174" cy="54390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 Q </a:t>
                </a:r>
                <a:r>
                  <a:rPr lang="ko-KR" altLang="en-US" sz="1800" b="1" dirty="0">
                    <a:latin typeface="KoPub돋움체_Pro Bold" pitchFamily="18" charset="-127"/>
                    <a:ea typeface="KoPub돋움체_Pro Bold" pitchFamily="18" charset="-127"/>
                  </a:rPr>
                  <a:t>함수</a:t>
                </a:r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,</a:t>
                </a:r>
                <a:r>
                  <a:rPr lang="ko-KR" altLang="en-US" sz="1800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Optimal policy </a:t>
                </a:r>
                <a14:m>
                  <m:oMath xmlns:m="http://schemas.openxmlformats.org/officeDocument/2006/math">
                    <m:r>
                      <a:rPr lang="ko-KR" altLang="en-US" sz="1800" b="1" i="1" smtClean="0">
                        <a:latin typeface="Cambria Math" panose="02040503050406030204" pitchFamily="18" charset="0"/>
                        <a:ea typeface="KoPub돋움체_Pro Bold" pitchFamily="18" charset="-127"/>
                      </a:rPr>
                      <m:t>𝝅</m:t>
                    </m:r>
                  </m:oMath>
                </a14:m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</a:p>
              <a:p>
                <a:pPr lvl="1">
                  <a:lnSpc>
                    <a:spcPct val="200000"/>
                  </a:lnSpc>
                  <a:buClr>
                    <a:schemeClr val="accent2"/>
                  </a:buClr>
                </a:pPr>
                <a:r>
                  <a:rPr lang="en-US" altLang="ko-KR" sz="1600" dirty="0">
                    <a:latin typeface="KoPub돋움체_Pro Bold" pitchFamily="18" charset="-127"/>
                    <a:ea typeface="KoPub돋움체_Pro Bold" pitchFamily="18" charset="-127"/>
                  </a:rPr>
                  <a:t>Q </a:t>
                </a:r>
                <a:r>
                  <a:rPr lang="ko-KR" altLang="en-US" sz="1600" dirty="0">
                    <a:latin typeface="KoPub돋움체_Pro Bold" pitchFamily="18" charset="-127"/>
                    <a:ea typeface="KoPub돋움체_Pro Bold" pitchFamily="18" charset="-127"/>
                  </a:rPr>
                  <a:t>함수는 상태</a:t>
                </a:r>
                <a:r>
                  <a:rPr lang="en-US" altLang="ko-KR" sz="1600" dirty="0">
                    <a:latin typeface="KoPub돋움체_Pro Bold" pitchFamily="18" charset="-127"/>
                    <a:ea typeface="KoPub돋움체_Pro Bold" pitchFamily="18" charset="-127"/>
                  </a:rPr>
                  <a:t>-</a:t>
                </a:r>
                <a:r>
                  <a:rPr lang="ko-KR" altLang="en-US" sz="1600" dirty="0">
                    <a:latin typeface="KoPub돋움체_Pro Bold" pitchFamily="18" charset="-127"/>
                    <a:ea typeface="KoPub돋움체_Pro Bold" pitchFamily="18" charset="-127"/>
                  </a:rPr>
                  <a:t>행동 가치 함수라고도 불리며 상태와 행동을 입력했을 때 이에 대한 가치를 출력으로 주는 함수</a:t>
                </a:r>
                <a:endParaRPr lang="en-US" altLang="ko-KR" sz="1600" dirty="0">
                  <a:latin typeface="KoPub돋움체_Pro Bold" pitchFamily="18" charset="-127"/>
                  <a:ea typeface="KoPub돋움체_Pro Bold" pitchFamily="18" charset="-127"/>
                </a:endParaRPr>
              </a:p>
              <a:p>
                <a:pPr lvl="1">
                  <a:lnSpc>
                    <a:spcPct val="200000"/>
                  </a:lnSpc>
                  <a:buClr>
                    <a:schemeClr val="accent2"/>
                  </a:buClr>
                </a:pPr>
                <a:r>
                  <a:rPr lang="en-US" altLang="ko-KR" sz="1600" dirty="0">
                    <a:ea typeface="KoPub돋움체_Pro Bold" pitchFamily="18" charset="-127"/>
                  </a:rPr>
                  <a:t>Q</a:t>
                </a:r>
                <a:r>
                  <a:rPr lang="ko-KR" altLang="en-US" sz="1600" dirty="0">
                    <a:ea typeface="KoPub돋움체_Pro Bold" pitchFamily="18" charset="-127"/>
                  </a:rPr>
                  <a:t>에 상태</a:t>
                </a:r>
                <a:r>
                  <a:rPr lang="en-US" altLang="ko-KR" sz="1600" dirty="0">
                    <a:ea typeface="KoPub돋움체_Pro Bold" pitchFamily="18" charset="-127"/>
                  </a:rPr>
                  <a:t>(state)</a:t>
                </a:r>
                <a:r>
                  <a:rPr lang="ko-KR" altLang="en-US" sz="1600" dirty="0">
                    <a:ea typeface="KoPub돋움체_Pro Bold" pitchFamily="18" charset="-127"/>
                  </a:rPr>
                  <a:t>와 행동</a:t>
                </a:r>
                <a:r>
                  <a:rPr lang="en-US" altLang="ko-KR" sz="1600" dirty="0">
                    <a:ea typeface="KoPub돋움체_Pro Bold" pitchFamily="18" charset="-127"/>
                  </a:rPr>
                  <a:t>(action)</a:t>
                </a:r>
                <a:r>
                  <a:rPr lang="ko-KR" altLang="en-US" sz="1600" dirty="0">
                    <a:ea typeface="KoPub돋움체_Pro Bold" pitchFamily="18" charset="-127"/>
                  </a:rPr>
                  <a:t>을 주면 </a:t>
                </a:r>
                <a:r>
                  <a:rPr lang="en-US" altLang="ko-KR" sz="1600" dirty="0">
                    <a:ea typeface="KoPub돋움체_Pro Bold" pitchFamily="18" charset="-127"/>
                  </a:rPr>
                  <a:t>Q</a:t>
                </a:r>
                <a:r>
                  <a:rPr lang="ko-KR" altLang="en-US" sz="1600" dirty="0">
                    <a:ea typeface="KoPub돋움체_Pro Bold" pitchFamily="18" charset="-127"/>
                  </a:rPr>
                  <a:t>는 얼마큼의 보상을 받을 수 있는지 알려줌</a:t>
                </a:r>
                <a:endParaRPr lang="en-US" altLang="ko-KR" sz="1600" dirty="0">
                  <a:ea typeface="KoPub돋움체_Pro Bold" pitchFamily="18" charset="-127"/>
                </a:endParaRPr>
              </a:p>
              <a:p>
                <a:pPr lvl="1">
                  <a:lnSpc>
                    <a:spcPct val="200000"/>
                  </a:lnSpc>
                  <a:buClr>
                    <a:schemeClr val="accent2"/>
                  </a:buClr>
                </a:pPr>
                <a:r>
                  <a:rPr lang="en-US" altLang="ko-KR" sz="1600" dirty="0">
                    <a:ea typeface="KoPub돋움체_Pro Bold" pitchFamily="18" charset="-127"/>
                  </a:rPr>
                  <a:t>Q</a:t>
                </a:r>
                <a:r>
                  <a:rPr lang="ko-KR" altLang="en-US" sz="1600" dirty="0">
                    <a:ea typeface="KoPub돋움체_Pro Bold" pitchFamily="18" charset="-127"/>
                  </a:rPr>
                  <a:t>가 이를 알려준다면 에이전트는 최대값을 주는 행동을 찾아 정책</a:t>
                </a:r>
                <a:r>
                  <a:rPr lang="en-US" altLang="ko-KR" sz="1600" dirty="0">
                    <a:ea typeface="KoPub돋움체_Pro Bold" pitchFamily="18" charset="-127"/>
                  </a:rPr>
                  <a:t>(policy)</a:t>
                </a:r>
                <a:r>
                  <a:rPr lang="ko-KR" altLang="en-US" sz="1600" dirty="0">
                    <a:ea typeface="KoPub돋움체_Pro Bold" pitchFamily="18" charset="-127"/>
                  </a:rPr>
                  <a:t>을 설정</a:t>
                </a:r>
                <a:endParaRPr lang="en-US" altLang="ko-KR" sz="1600" dirty="0">
                  <a:ea typeface="KoPub돋움체_Pro Bold" pitchFamily="18" charset="-127"/>
                </a:endParaRPr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EC19319A-28C0-D2B1-B4DD-5844798E0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7" y="1159203"/>
                <a:ext cx="6831174" cy="5439089"/>
              </a:xfrm>
              <a:prstGeom prst="rect">
                <a:avLst/>
              </a:prstGeom>
              <a:blipFill>
                <a:blip r:embed="rId2"/>
                <a:stretch>
                  <a:fillRect l="-5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ABCE9DD-3434-68FF-E116-62F07E7F8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652" y="1722539"/>
            <a:ext cx="4163888" cy="2485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0B9DDF-AAC0-BD19-B5BA-B7684172C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000" y="5106243"/>
            <a:ext cx="3323106" cy="5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23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9D13-8800-9EE1-3736-554B0302C960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19319A-28C0-D2B1-B4DD-5844798E0A63}"/>
              </a:ext>
            </a:extLst>
          </p:cNvPr>
          <p:cNvSpPr txBox="1">
            <a:spLocks/>
          </p:cNvSpPr>
          <p:nvPr/>
        </p:nvSpPr>
        <p:spPr>
          <a:xfrm>
            <a:off x="533187" y="1159203"/>
            <a:ext cx="6385198" cy="543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Max Q,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Argmax Q 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altLang="ko-KR" sz="1600" dirty="0">
                <a:ea typeface="KoPub돋움체_Pro Bold" pitchFamily="18" charset="-127"/>
              </a:rPr>
              <a:t>Max Q: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ea typeface="KoPub돋움체_Pro Bold" pitchFamily="18" charset="-127"/>
              </a:rPr>
              <a:t>         </a:t>
            </a:r>
            <a:r>
              <a:rPr lang="en-US" altLang="ko-KR" sz="1600" dirty="0">
                <a:ea typeface="KoPub돋움체_Pro Bold" pitchFamily="18" charset="-127"/>
              </a:rPr>
              <a:t>- </a:t>
            </a:r>
            <a:r>
              <a:rPr lang="ko-KR" altLang="en-US" sz="1600" dirty="0">
                <a:ea typeface="KoPub돋움체_Pro Bold" pitchFamily="18" charset="-127"/>
              </a:rPr>
              <a:t>특정 상태 </a:t>
            </a:r>
            <a:r>
              <a:rPr lang="en-US" altLang="ko-KR" sz="1600" i="1" dirty="0">
                <a:ea typeface="KoPub돋움체_Pro Bold" pitchFamily="18" charset="-127"/>
              </a:rPr>
              <a:t>s</a:t>
            </a:r>
            <a:r>
              <a:rPr lang="en-US" altLang="ko-KR" sz="1600" dirty="0">
                <a:ea typeface="KoPub돋움체_Pro Bold" pitchFamily="18" charset="-127"/>
              </a:rPr>
              <a:t> </a:t>
            </a:r>
            <a:r>
              <a:rPr lang="ko-KR" altLang="en-US" sz="1600" dirty="0">
                <a:ea typeface="KoPub돋움체_Pro Bold" pitchFamily="18" charset="-127"/>
              </a:rPr>
              <a:t>에서 가장 높은 </a:t>
            </a:r>
            <a:r>
              <a:rPr lang="en-US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Q-</a:t>
            </a:r>
            <a:r>
              <a:rPr lang="ko-KR" altLang="en-US" sz="1600" b="1" dirty="0">
                <a:solidFill>
                  <a:srgbClr val="0070C0"/>
                </a:solidFill>
                <a:ea typeface="KoPub돋움체_Pro Bold" pitchFamily="18" charset="-127"/>
              </a:rPr>
              <a:t>값을 의미</a:t>
            </a:r>
            <a:endParaRPr lang="en-US" altLang="ko-KR" sz="1600" b="1" dirty="0">
              <a:solidFill>
                <a:srgbClr val="0070C0"/>
              </a:solidFill>
              <a:ea typeface="KoPub돋움체_Pro Bold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ea typeface="KoPub돋움체_Pro Bold" pitchFamily="18" charset="-127"/>
              </a:rPr>
              <a:t>         - </a:t>
            </a:r>
            <a:r>
              <a:rPr lang="ko-KR" altLang="en-US" sz="1600" dirty="0">
                <a:ea typeface="KoPub돋움체_Pro Bold" pitchFamily="18" charset="-127"/>
              </a:rPr>
              <a:t>즉</a:t>
            </a:r>
            <a:r>
              <a:rPr lang="en-US" altLang="ko-KR" sz="1600" dirty="0">
                <a:ea typeface="KoPub돋움체_Pro Bold" pitchFamily="18" charset="-127"/>
              </a:rPr>
              <a:t>, </a:t>
            </a:r>
            <a:r>
              <a:rPr lang="ko-KR" altLang="en-US" sz="1600" dirty="0">
                <a:ea typeface="KoPub돋움체_Pro Bold" pitchFamily="18" charset="-127"/>
              </a:rPr>
              <a:t>해당 상태에서 가능한 행동 중에서 최고의 보상을 줄 </a:t>
            </a:r>
            <a:endParaRPr lang="en-US" altLang="ko-KR" sz="1600" dirty="0">
              <a:ea typeface="KoPub돋움체_Pro Bold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ea typeface="KoPub돋움체_Pro Bold" pitchFamily="18" charset="-127"/>
              </a:rPr>
              <a:t>           것으로 예상되는 </a:t>
            </a:r>
            <a:r>
              <a:rPr lang="en-US" altLang="ko-KR" sz="1600" dirty="0">
                <a:ea typeface="KoPub돋움체_Pro Bold" pitchFamily="18" charset="-127"/>
              </a:rPr>
              <a:t>Q-</a:t>
            </a:r>
            <a:r>
              <a:rPr lang="ko-KR" altLang="en-US" sz="1600" dirty="0">
                <a:ea typeface="KoPub돋움체_Pro Bold" pitchFamily="18" charset="-127"/>
              </a:rPr>
              <a:t>값</a:t>
            </a:r>
            <a:endParaRPr lang="en-US" altLang="ko-KR" sz="1600" dirty="0">
              <a:ea typeface="KoPub돋움체_Pro Bold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ea typeface="KoPub돋움체_Pro Bold" pitchFamily="18" charset="-127"/>
              </a:rPr>
              <a:t>         </a:t>
            </a:r>
            <a:r>
              <a:rPr lang="en-US" altLang="ko-KR" sz="1600" dirty="0">
                <a:ea typeface="KoPub돋움체_Pro Bold" pitchFamily="18" charset="-127"/>
              </a:rPr>
              <a:t>- </a:t>
            </a:r>
            <a:r>
              <a:rPr lang="ko-KR" altLang="en-US" sz="1600" dirty="0">
                <a:ea typeface="KoPub돋움체_Pro Bold" pitchFamily="18" charset="-127"/>
              </a:rPr>
              <a:t>공식으로 나타내면</a:t>
            </a:r>
            <a:r>
              <a:rPr lang="en-US" altLang="ko-KR" sz="1600" dirty="0">
                <a:ea typeface="KoPub돋움체_Pro Bold" pitchFamily="18" charset="-127"/>
              </a:rPr>
              <a:t>: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altLang="ko-KR" sz="1600" dirty="0">
                <a:ea typeface="KoPub돋움체_Pro Bold" pitchFamily="18" charset="-127"/>
              </a:rPr>
              <a:t>Argmax Q: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ea typeface="KoPub돋움체_Pro Bold" pitchFamily="18" charset="-127"/>
              </a:rPr>
              <a:t>  - </a:t>
            </a:r>
            <a:r>
              <a:rPr lang="ko-KR" altLang="ko-KR" sz="1600" dirty="0">
                <a:ea typeface="KoPub돋움체_Pro Bold" pitchFamily="18" charset="-127"/>
              </a:rPr>
              <a:t>특정 상태 </a:t>
            </a:r>
            <a:r>
              <a:rPr lang="ko-KR" altLang="ko-KR" sz="1600" i="1" dirty="0" err="1">
                <a:ea typeface="KoPub돋움체_Pro Bold" pitchFamily="18" charset="-127"/>
              </a:rPr>
              <a:t>s</a:t>
            </a:r>
            <a:r>
              <a:rPr lang="en-US" altLang="ko-KR" sz="1600" dirty="0">
                <a:ea typeface="KoPub돋움체_Pro Bold" pitchFamily="18" charset="-127"/>
              </a:rPr>
              <a:t> </a:t>
            </a:r>
            <a:r>
              <a:rPr lang="ko-KR" altLang="ko-KR" sz="1600" dirty="0">
                <a:ea typeface="KoPub돋움체_Pro Bold" pitchFamily="18" charset="-127"/>
              </a:rPr>
              <a:t>에서 가장 높은 </a:t>
            </a:r>
            <a:r>
              <a:rPr lang="ko-KR" altLang="ko-KR" sz="1600" dirty="0" err="1">
                <a:ea typeface="KoPub돋움체_Pro Bold" pitchFamily="18" charset="-127"/>
              </a:rPr>
              <a:t>Q</a:t>
            </a:r>
            <a:r>
              <a:rPr lang="ko-KR" altLang="ko-KR" sz="1600" dirty="0">
                <a:ea typeface="KoPub돋움체_Pro Bold" pitchFamily="18" charset="-127"/>
              </a:rPr>
              <a:t>-값을 </a:t>
            </a:r>
            <a:r>
              <a:rPr lang="ko-KR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주는 행동을 의미</a:t>
            </a:r>
            <a:endParaRPr lang="en-US" altLang="ko-KR" sz="1600" b="1" dirty="0">
              <a:solidFill>
                <a:srgbClr val="0070C0"/>
              </a:solidFill>
              <a:ea typeface="KoPub돋움체_Pro Bold" pitchFamily="18" charset="-127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ea typeface="KoPub돋움체_Pro Bold" pitchFamily="18" charset="-127"/>
              </a:rPr>
              <a:t>  - </a:t>
            </a:r>
            <a:r>
              <a:rPr lang="ko-KR" altLang="ko-KR" sz="1600" dirty="0">
                <a:ea typeface="KoPub돋움체_Pro Bold" pitchFamily="18" charset="-127"/>
              </a:rPr>
              <a:t>즉, 상태 </a:t>
            </a:r>
            <a:r>
              <a:rPr lang="ko-KR" altLang="ko-KR" sz="1600" i="1" dirty="0" err="1">
                <a:ea typeface="KoPub돋움체_Pro Bold" pitchFamily="18" charset="-127"/>
              </a:rPr>
              <a:t>s</a:t>
            </a:r>
            <a:r>
              <a:rPr lang="ko-KR" altLang="ko-KR" sz="1600" i="1" dirty="0">
                <a:ea typeface="KoPub돋움체_Pro Bold" pitchFamily="18" charset="-127"/>
              </a:rPr>
              <a:t> </a:t>
            </a:r>
            <a:r>
              <a:rPr lang="ko-KR" altLang="ko-KR" sz="1600" dirty="0">
                <a:ea typeface="KoPub돋움체_Pro Bold" pitchFamily="18" charset="-127"/>
              </a:rPr>
              <a:t>에서 취할 수 있는 행동 중에서 최고의 보상을 </a:t>
            </a:r>
            <a:endParaRPr lang="en-US" altLang="ko-KR" sz="1600" dirty="0">
              <a:ea typeface="KoPub돋움체_Pro Bold" pitchFamily="18" charset="-127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ea typeface="KoPub돋움체_Pro Bold" pitchFamily="18" charset="-127"/>
              </a:rPr>
              <a:t>    </a:t>
            </a:r>
            <a:r>
              <a:rPr lang="ko-KR" altLang="ko-KR" sz="1600" dirty="0">
                <a:ea typeface="KoPub돋움체_Pro Bold" pitchFamily="18" charset="-127"/>
              </a:rPr>
              <a:t>줄 것으로 예상되는 행동</a:t>
            </a:r>
            <a:endParaRPr lang="en-US" altLang="ko-KR" sz="1600" dirty="0">
              <a:ea typeface="KoPub돋움체_Pro Bold" pitchFamily="18" charset="-127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ea typeface="KoPub돋움체_Pro Bold" pitchFamily="18" charset="-127"/>
              </a:rPr>
              <a:t>  - </a:t>
            </a:r>
            <a:r>
              <a:rPr lang="ko-KR" altLang="ko-KR" sz="1600" dirty="0">
                <a:ea typeface="KoPub돋움체_Pro Bold" pitchFamily="18" charset="-127"/>
              </a:rPr>
              <a:t>공식으로 나타내면: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789F3-1237-1A8C-C9A5-23D620FA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107" y="3669037"/>
            <a:ext cx="2590205" cy="4194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71E033-0870-65BE-2746-4DA93F64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94" y="5843328"/>
            <a:ext cx="3487501" cy="448650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BE019792-6F80-51F3-7C63-89563E7A6797}"/>
              </a:ext>
            </a:extLst>
          </p:cNvPr>
          <p:cNvSpPr txBox="1">
            <a:spLocks/>
          </p:cNvSpPr>
          <p:nvPr/>
        </p:nvSpPr>
        <p:spPr>
          <a:xfrm>
            <a:off x="6744306" y="1786675"/>
            <a:ext cx="5355266" cy="47970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altLang="ko-KR" sz="1600" dirty="0">
                <a:ea typeface="KoPub돋움체_Pro Bold" pitchFamily="18" charset="-127"/>
              </a:rPr>
              <a:t>Max</a:t>
            </a:r>
            <a:r>
              <a:rPr lang="ko-KR" altLang="en-US" sz="1600" dirty="0">
                <a:ea typeface="KoPub돋움체_Pro Bold" pitchFamily="18" charset="-127"/>
              </a:rPr>
              <a:t> </a:t>
            </a:r>
            <a:r>
              <a:rPr lang="en-US" altLang="ko-KR" sz="1600" dirty="0">
                <a:ea typeface="KoPub돋움체_Pro Bold" pitchFamily="18" charset="-127"/>
              </a:rPr>
              <a:t>Q,</a:t>
            </a:r>
            <a:r>
              <a:rPr lang="ko-KR" altLang="en-US" sz="1600" dirty="0">
                <a:ea typeface="KoPub돋움체_Pro Bold" pitchFamily="18" charset="-127"/>
              </a:rPr>
              <a:t> </a:t>
            </a:r>
            <a:r>
              <a:rPr lang="en-US" altLang="ko-KR" sz="1600" dirty="0">
                <a:ea typeface="KoPub돋움체_Pro Bold" pitchFamily="18" charset="-127"/>
              </a:rPr>
              <a:t>Argmax</a:t>
            </a:r>
            <a:r>
              <a:rPr lang="ko-KR" altLang="en-US" sz="1600" dirty="0">
                <a:ea typeface="KoPub돋움체_Pro Bold" pitchFamily="18" charset="-127"/>
              </a:rPr>
              <a:t> </a:t>
            </a:r>
            <a:r>
              <a:rPr lang="en-US" altLang="ko-KR" sz="1600" dirty="0">
                <a:ea typeface="KoPub돋움체_Pro Bold" pitchFamily="18" charset="-127"/>
              </a:rPr>
              <a:t>Q</a:t>
            </a:r>
            <a:r>
              <a:rPr lang="ko-KR" altLang="en-US" sz="1600" dirty="0">
                <a:ea typeface="KoPub돋움체_Pro Bold" pitchFamily="18" charset="-127"/>
              </a:rPr>
              <a:t> 예시</a:t>
            </a:r>
            <a:r>
              <a:rPr lang="en-US" altLang="ko-KR" sz="1600" dirty="0">
                <a:ea typeface="KoPub돋움체_Pro Bold" pitchFamily="18" charset="-127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ea typeface="KoPub돋움체_Pro Bold" pitchFamily="18" charset="-127"/>
              </a:rPr>
              <a:t>         </a:t>
            </a:r>
            <a:r>
              <a:rPr lang="en-US" altLang="ko-KR" sz="1600" dirty="0">
                <a:ea typeface="KoPub돋움체_Pro Bold" pitchFamily="18" charset="-127"/>
              </a:rPr>
              <a:t>- </a:t>
            </a:r>
            <a:r>
              <a:rPr lang="ko-KR" altLang="en-US" sz="1600" dirty="0">
                <a:ea typeface="KoPub돋움체_Pro Bold" pitchFamily="18" charset="-127"/>
              </a:rPr>
              <a:t>에이전트가 현재 위치한 상태 </a:t>
            </a:r>
            <a:r>
              <a:rPr lang="en-US" altLang="ko-KR" sz="1600" dirty="0">
                <a:ea typeface="KoPub돋움체_Pro Bold" pitchFamily="18" charset="-127"/>
              </a:rPr>
              <a:t>s </a:t>
            </a:r>
            <a:r>
              <a:rPr lang="ko-KR" altLang="en-US" sz="1600" dirty="0">
                <a:ea typeface="KoPub돋움체_Pro Bold" pitchFamily="18" charset="-127"/>
              </a:rPr>
              <a:t>에서 가능한</a:t>
            </a:r>
            <a:endParaRPr lang="en-US" altLang="ko-KR" sz="1600" dirty="0">
              <a:ea typeface="KoPub돋움체_Pro Bold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ea typeface="KoPub돋움체_Pro Bold" pitchFamily="18" charset="-127"/>
              </a:rPr>
              <a:t>          </a:t>
            </a:r>
            <a:r>
              <a:rPr lang="ko-KR" altLang="en-US" sz="1600" dirty="0">
                <a:ea typeface="KoPub돋움체_Pro Bold" pitchFamily="18" charset="-127"/>
              </a:rPr>
              <a:t> 행동과 </a:t>
            </a:r>
            <a:r>
              <a:rPr lang="en-US" altLang="ko-KR" sz="1600" dirty="0">
                <a:ea typeface="KoPub돋움체_Pro Bold" pitchFamily="18" charset="-127"/>
              </a:rPr>
              <a:t>Q-</a:t>
            </a:r>
            <a:r>
              <a:rPr lang="ko-KR" altLang="en-US" sz="1600" dirty="0">
                <a:ea typeface="KoPub돋움체_Pro Bold" pitchFamily="18" charset="-127"/>
              </a:rPr>
              <a:t>값이 다음과 같다고 가정</a:t>
            </a:r>
            <a:endParaRPr lang="en-US" altLang="ko-KR" sz="1600" dirty="0">
              <a:ea typeface="KoPub돋움체_Pro Bold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6CDA33-C8B9-A733-4583-9C8FD3335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800" y="3336871"/>
            <a:ext cx="3077529" cy="14036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3D6590-9795-482B-FCA7-E3B6AD711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693" y="4962003"/>
            <a:ext cx="1432791" cy="2396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94D95E-738F-2481-7751-99E277FA9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8379" y="5318802"/>
            <a:ext cx="2764147" cy="2396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013D305-652E-AAA7-17AD-754F02785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444" y="5749410"/>
            <a:ext cx="4431885" cy="227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204F8FC-9421-26E1-9B71-C46D36B94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1089" y="6167753"/>
            <a:ext cx="4500596" cy="2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29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9D13-8800-9EE1-3736-554B0302C960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19319A-28C0-D2B1-B4DD-5844798E0A63}"/>
              </a:ext>
            </a:extLst>
          </p:cNvPr>
          <p:cNvSpPr txBox="1">
            <a:spLocks/>
          </p:cNvSpPr>
          <p:nvPr/>
        </p:nvSpPr>
        <p:spPr>
          <a:xfrm>
            <a:off x="533187" y="1159204"/>
            <a:ext cx="9780852" cy="3393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Finding, Learning Q?(Q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를 어떻게 만들까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?)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en-US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Q</a:t>
            </a:r>
            <a:r>
              <a:rPr lang="ko-KR" altLang="en-US" sz="1600" b="1" dirty="0">
                <a:solidFill>
                  <a:srgbClr val="0070C0"/>
                </a:solidFill>
                <a:ea typeface="KoPub돋움체_Pro Bold" pitchFamily="18" charset="-127"/>
              </a:rPr>
              <a:t>를 찾는 것을 </a:t>
            </a:r>
            <a:r>
              <a:rPr lang="en-US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Q</a:t>
            </a:r>
            <a:r>
              <a:rPr lang="ko-KR" altLang="en-US" sz="1600" b="1" dirty="0">
                <a:solidFill>
                  <a:srgbClr val="0070C0"/>
                </a:solidFill>
                <a:ea typeface="KoPub돋움체_Pro Bold" pitchFamily="18" charset="-127"/>
              </a:rPr>
              <a:t>를 학습한다고 한다</a:t>
            </a:r>
            <a:endParaRPr lang="en-US" altLang="ko-KR" sz="1600" b="1" dirty="0">
              <a:solidFill>
                <a:srgbClr val="0070C0"/>
              </a:solidFill>
              <a:ea typeface="KoPub돋움체_Pro Bold" pitchFamily="18" charset="-127"/>
            </a:endParaRP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ko-KR" altLang="en-US" sz="1600" dirty="0">
                <a:ea typeface="KoPub돋움체_Pro Bold" pitchFamily="18" charset="-127"/>
              </a:rPr>
              <a:t>에이전트는 현재 </a:t>
            </a:r>
            <a:r>
              <a:rPr lang="en-US" altLang="ko-KR" sz="1600" dirty="0">
                <a:ea typeface="KoPub돋움체_Pro Bold" pitchFamily="18" charset="-127"/>
              </a:rPr>
              <a:t>s </a:t>
            </a:r>
            <a:r>
              <a:rPr lang="ko-KR" altLang="en-US" sz="1600" dirty="0">
                <a:ea typeface="KoPub돋움체_Pro Bold" pitchFamily="18" charset="-127"/>
              </a:rPr>
              <a:t>라는 상태이고 </a:t>
            </a:r>
            <a:r>
              <a:rPr lang="en-US" altLang="ko-KR" sz="1600" dirty="0">
                <a:ea typeface="KoPub돋움체_Pro Bold" pitchFamily="18" charset="-127"/>
              </a:rPr>
              <a:t>a </a:t>
            </a:r>
            <a:r>
              <a:rPr lang="ko-KR" altLang="en-US" sz="1600" dirty="0">
                <a:ea typeface="KoPub돋움체_Pro Bold" pitchFamily="18" charset="-127"/>
              </a:rPr>
              <a:t>라는 액션을 취한다</a:t>
            </a:r>
            <a:r>
              <a:rPr lang="en-US" altLang="ko-KR" sz="1600" dirty="0">
                <a:ea typeface="KoPub돋움체_Pro Bold" pitchFamily="18" charset="-127"/>
              </a:rPr>
              <a:t>. </a:t>
            </a:r>
            <a:r>
              <a:rPr lang="ko-KR" altLang="en-US" sz="1600" dirty="0">
                <a:ea typeface="KoPub돋움체_Pro Bold" pitchFamily="18" charset="-127"/>
              </a:rPr>
              <a:t>그러면 에이전트의 상태는 </a:t>
            </a:r>
            <a:r>
              <a:rPr lang="en-US" altLang="ko-KR" sz="1600" dirty="0">
                <a:ea typeface="KoPub돋움체_Pro Bold" pitchFamily="18" charset="-127"/>
              </a:rPr>
              <a:t>s＇</a:t>
            </a:r>
            <a:r>
              <a:rPr lang="ko-KR" altLang="en-US" sz="1600" dirty="0">
                <a:ea typeface="KoPub돋움체_Pro Bold" pitchFamily="18" charset="-127"/>
              </a:rPr>
              <a:t>으로 변하게 되고</a:t>
            </a:r>
            <a:r>
              <a:rPr lang="en-US" altLang="ko-KR" sz="1600" dirty="0">
                <a:ea typeface="KoPub돋움체_Pro Bold" pitchFamily="18" charset="-127"/>
              </a:rPr>
              <a:t>, a</a:t>
            </a:r>
            <a:r>
              <a:rPr lang="ko-KR" altLang="en-US" sz="1600" dirty="0">
                <a:ea typeface="KoPub돋움체_Pro Bold" pitchFamily="18" charset="-127"/>
              </a:rPr>
              <a:t>라는 액션을 취했을 때 에이전트는 </a:t>
            </a:r>
            <a:r>
              <a:rPr lang="en-US" altLang="ko-KR" sz="1600" dirty="0">
                <a:ea typeface="KoPub돋움체_Pro Bold" pitchFamily="18" charset="-127"/>
              </a:rPr>
              <a:t>r </a:t>
            </a:r>
            <a:r>
              <a:rPr lang="ko-KR" altLang="en-US" sz="1600" dirty="0">
                <a:ea typeface="KoPub돋움체_Pro Bold" pitchFamily="18" charset="-127"/>
              </a:rPr>
              <a:t>이라는 보상을 받게 된다</a:t>
            </a:r>
            <a:r>
              <a:rPr lang="en-US" altLang="ko-KR" sz="1600" dirty="0">
                <a:ea typeface="KoPub돋움체_Pro Bold" pitchFamily="18" charset="-127"/>
              </a:rPr>
              <a:t>. 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   (s </a:t>
            </a:r>
            <a:r>
              <a:rPr lang="ko-KR" altLang="en-US" sz="1600" b="1" dirty="0">
                <a:solidFill>
                  <a:srgbClr val="0070C0"/>
                </a:solidFill>
                <a:ea typeface="KoPub돋움체_Pro Bold" pitchFamily="18" charset="-127"/>
              </a:rPr>
              <a:t>상태에서 </a:t>
            </a:r>
            <a:r>
              <a:rPr lang="en-US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Q </a:t>
            </a:r>
            <a:r>
              <a:rPr lang="ko-KR" altLang="en-US" sz="1600" b="1" dirty="0">
                <a:solidFill>
                  <a:srgbClr val="0070C0"/>
                </a:solidFill>
                <a:ea typeface="KoPub돋움체_Pro Bold" pitchFamily="18" charset="-127"/>
              </a:rPr>
              <a:t>값은 모르지만 </a:t>
            </a:r>
            <a:r>
              <a:rPr lang="en-US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s' </a:t>
            </a:r>
            <a:r>
              <a:rPr lang="ko-KR" altLang="en-US" sz="1600" b="1" dirty="0">
                <a:solidFill>
                  <a:srgbClr val="0070C0"/>
                </a:solidFill>
                <a:ea typeface="KoPub돋움체_Pro Bold" pitchFamily="18" charset="-127"/>
              </a:rPr>
              <a:t>상태에서의 </a:t>
            </a:r>
            <a:r>
              <a:rPr lang="en-US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Q</a:t>
            </a:r>
            <a:r>
              <a:rPr lang="ko-KR" altLang="en-US" sz="1600" b="1" dirty="0">
                <a:solidFill>
                  <a:srgbClr val="0070C0"/>
                </a:solidFill>
                <a:ea typeface="KoPub돋움체_Pro Bold" pitchFamily="18" charset="-127"/>
              </a:rPr>
              <a:t>는 알고 있다고 가정</a:t>
            </a:r>
            <a:r>
              <a:rPr lang="en-US" altLang="ko-KR" sz="1600" b="1" dirty="0">
                <a:solidFill>
                  <a:srgbClr val="0070C0"/>
                </a:solidFill>
                <a:ea typeface="KoPub돋움체_Pro Bold" pitchFamily="18" charset="-127"/>
              </a:rPr>
              <a:t>) 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ko-KR" altLang="en-US" sz="1600" dirty="0">
                <a:ea typeface="KoPub돋움체_Pro Bold" pitchFamily="18" charset="-127"/>
              </a:rPr>
              <a:t>그리고 아래의 수식을 반복하여 </a:t>
            </a:r>
            <a:r>
              <a:rPr lang="en-US" altLang="ko-KR" sz="1600" dirty="0">
                <a:ea typeface="KoPub돋움체_Pro Bold" pitchFamily="18" charset="-127"/>
              </a:rPr>
              <a:t>Q</a:t>
            </a:r>
            <a:r>
              <a:rPr lang="ko-KR" altLang="en-US" sz="1600" dirty="0">
                <a:ea typeface="KoPub돋움체_Pro Bold" pitchFamily="18" charset="-127"/>
              </a:rPr>
              <a:t>를 학습</a:t>
            </a:r>
            <a:endParaRPr lang="en-US" altLang="ko-KR" sz="1600" dirty="0"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2620E-8C7E-642C-721C-1A56BEE8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7" y="4552336"/>
            <a:ext cx="3873547" cy="5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3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9D13-8800-9EE1-3736-554B0302C960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19319A-28C0-D2B1-B4DD-5844798E0A63}"/>
              </a:ext>
            </a:extLst>
          </p:cNvPr>
          <p:cNvSpPr txBox="1">
            <a:spLocks/>
          </p:cNvSpPr>
          <p:nvPr/>
        </p:nvSpPr>
        <p:spPr>
          <a:xfrm>
            <a:off x="533187" y="1159204"/>
            <a:ext cx="10508440" cy="3393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Finding, Learning Q?(Q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를 어떻게 만들까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?)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수식에 따라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Q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를 업데이트해도 대부분의 경우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Q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값은 계속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0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그러다 에이전트가 목적지에 도달하기 전 상태가 되면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Q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값은 업데이트됨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endParaRPr lang="en-US" altLang="ko-KR" sz="1600" dirty="0"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05EDAE-721C-A3A4-34AE-C4D0F3FA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431" y="3646242"/>
            <a:ext cx="3616027" cy="26880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0D26E7-1D2B-419C-5FDF-98A435C4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570" y="3497503"/>
            <a:ext cx="4096968" cy="30185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2282CC-E41B-7870-6F6C-BACB9A746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63" y="2875435"/>
            <a:ext cx="3704358" cy="5414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6D9F85-D850-9F46-1D05-6CEF9831E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90" y="3497502"/>
            <a:ext cx="3862536" cy="27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6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5EA1B-0EA6-59F7-1AA6-CD8F79DA5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44A7E-FDB7-6430-B45B-3B68917547DA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A81BC9B8-43D9-D343-95F6-45BA7C3A838B}"/>
              </a:ext>
            </a:extLst>
          </p:cNvPr>
          <p:cNvSpPr txBox="1">
            <a:spLocks/>
          </p:cNvSpPr>
          <p:nvPr/>
        </p:nvSpPr>
        <p:spPr>
          <a:xfrm>
            <a:off x="533187" y="1159204"/>
            <a:ext cx="5228516" cy="124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>
                <a:ea typeface="KoPub돋움체_Pro Bold" pitchFamily="18" charset="-127"/>
              </a:rPr>
              <a:t>Dummy Q-learning </a:t>
            </a:r>
            <a:r>
              <a:rPr lang="ko-KR" altLang="en-US" sz="1800" b="1" dirty="0">
                <a:ea typeface="KoPub돋움체_Pro Bold" pitchFamily="18" charset="-127"/>
              </a:rPr>
              <a:t>알고리즘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555555"/>
                </a:solidFill>
                <a:latin typeface="AppleSDGothicNeo"/>
              </a:rPr>
              <a:t>알고리즘으로 표현하면 다음과 같음</a:t>
            </a:r>
            <a:endParaRPr lang="en-US" altLang="ko-KR" sz="1600" dirty="0">
              <a:solidFill>
                <a:srgbClr val="555555"/>
              </a:solidFill>
              <a:latin typeface="AppleSDGothicNe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6E94D3-4335-6DCD-279A-09CA74A0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66" y="2507355"/>
            <a:ext cx="7350281" cy="414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75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19319A-28C0-D2B1-B4DD-5844798E0A63}"/>
              </a:ext>
            </a:extLst>
          </p:cNvPr>
          <p:cNvSpPr txBox="1">
            <a:spLocks/>
          </p:cNvSpPr>
          <p:nvPr/>
        </p:nvSpPr>
        <p:spPr>
          <a:xfrm>
            <a:off x="533187" y="1159204"/>
            <a:ext cx="5228516" cy="124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Exploit vs. Exploration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005760-6B4E-FAB1-9B52-27CEA4CD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19" y="1857419"/>
            <a:ext cx="7663510" cy="4209084"/>
          </a:xfrm>
          <a:prstGeom prst="rect">
            <a:avLst/>
          </a:prstGeom>
        </p:spPr>
      </p:pic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08E78B12-65DB-ADC0-D9D7-F5CDF4DAD96F}"/>
              </a:ext>
            </a:extLst>
          </p:cNvPr>
          <p:cNvCxnSpPr/>
          <p:nvPr/>
        </p:nvCxnSpPr>
        <p:spPr>
          <a:xfrm flipV="1">
            <a:off x="5382884" y="3001993"/>
            <a:ext cx="3163018" cy="1046672"/>
          </a:xfrm>
          <a:prstGeom prst="curvedConnector3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42DA19-DB92-D0F4-6FDF-0FD477676FBD}"/>
              </a:ext>
            </a:extLst>
          </p:cNvPr>
          <p:cNvSpPr txBox="1"/>
          <p:nvPr/>
        </p:nvSpPr>
        <p:spPr>
          <a:xfrm>
            <a:off x="8724177" y="2823713"/>
            <a:ext cx="2915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S(3, 2)</a:t>
            </a:r>
            <a:r>
              <a:rPr lang="ko-KR" altLang="en-US" dirty="0"/>
              <a:t>에서 </a:t>
            </a:r>
            <a:r>
              <a:rPr lang="en-US" altLang="ko-KR" dirty="0"/>
              <a:t>S(2,2)</a:t>
            </a:r>
            <a:r>
              <a:rPr lang="ko-KR" altLang="en-US" dirty="0"/>
              <a:t>로 가지 않고 </a:t>
            </a:r>
            <a:r>
              <a:rPr lang="en-US" altLang="ko-KR" dirty="0"/>
              <a:t>S(3,1)</a:t>
            </a:r>
            <a:r>
              <a:rPr lang="ko-KR" altLang="en-US" dirty="0"/>
              <a:t>로 바로 가는 것은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54D0C0-CA90-CD7B-2784-EE7C8CF96FFE}"/>
              </a:ext>
            </a:extLst>
          </p:cNvPr>
          <p:cNvSpPr txBox="1">
            <a:spLocks/>
          </p:cNvSpPr>
          <p:nvPr/>
        </p:nvSpPr>
        <p:spPr>
          <a:xfrm>
            <a:off x="721052" y="336378"/>
            <a:ext cx="8107710" cy="552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9975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99712"/>
                <a:ext cx="10498394" cy="5637061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7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7200" b="1" dirty="0"/>
                  <a:t> Markov Decision Process (MDP, </a:t>
                </a:r>
                <a:r>
                  <a:rPr lang="ko-KR" altLang="en-US" sz="7200" b="1" dirty="0" err="1"/>
                  <a:t>마르코프</a:t>
                </a:r>
                <a:r>
                  <a:rPr lang="ko-KR" altLang="en-US" sz="7200" b="1" dirty="0"/>
                  <a:t> 결정 과정</a:t>
                </a:r>
                <a:r>
                  <a:rPr lang="en-US" altLang="ko-KR" sz="7200" b="1" dirty="0"/>
                  <a:t>)</a:t>
                </a:r>
                <a:r>
                  <a:rPr lang="en-US" altLang="ko-KR" sz="7200" dirty="0"/>
                  <a:t> – cont.</a:t>
                </a:r>
              </a:p>
              <a:p>
                <a:pPr lvl="1">
                  <a:lnSpc>
                    <a:spcPct val="17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r>
                  <a:rPr lang="en-US" altLang="ko-KR" sz="6400" dirty="0"/>
                  <a:t>MDP</a:t>
                </a:r>
                <a:r>
                  <a:rPr lang="ko-KR" altLang="en-US" sz="6400" dirty="0"/>
                  <a:t>의 구성요소</a:t>
                </a:r>
                <a:r>
                  <a:rPr lang="en-US" altLang="ko-KR" sz="6400" dirty="0"/>
                  <a:t>:</a:t>
                </a:r>
              </a:p>
              <a:p>
                <a:pPr lvl="1">
                  <a:lnSpc>
                    <a:spcPct val="170000"/>
                  </a:lnSpc>
                  <a:buClr>
                    <a:schemeClr val="accent2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Char char="l"/>
                </a:pPr>
                <a:endParaRPr lang="en-US" altLang="ko-KR" sz="6400" dirty="0"/>
              </a:p>
              <a:p>
                <a:pPr lvl="2" fontAlgn="base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6400" b="1" dirty="0">
                    <a:solidFill>
                      <a:srgbClr val="0000FF"/>
                    </a:solidFill>
                  </a:rPr>
                  <a:t>상태</a:t>
                </a:r>
                <a:r>
                  <a:rPr lang="ko-KR" altLang="en-US" sz="6400" dirty="0"/>
                  <a:t>의 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6400" b="0" i="0" dirty="0" smtClean="0">
                        <a:latin typeface="Cambria Math"/>
                      </a:rPr>
                      <m:t>S</m:t>
                    </m:r>
                    <m:r>
                      <a:rPr lang="en-US" altLang="ko-KR" sz="6400" b="0" i="0" dirty="0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6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dirty="0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sz="6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6400" b="0" i="0" dirty="0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ko-KR" sz="6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dirty="0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sz="64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6400" b="0" i="1" dirty="0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ko-KR" sz="6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dirty="0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sz="6400" b="0" i="1" dirty="0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altLang="ko-KR" sz="6400" b="0" i="0" dirty="0" smtClean="0">
                        <a:latin typeface="Cambria Math"/>
                      </a:rPr>
                      <m:t>}</m:t>
                    </m:r>
                  </m:oMath>
                </a14:m>
                <a:endParaRPr lang="en-US" altLang="ko-KR" sz="6400" b="1" dirty="0">
                  <a:solidFill>
                    <a:srgbClr val="0000FF"/>
                  </a:solidFill>
                </a:endParaRPr>
              </a:p>
              <a:p>
                <a:pPr lvl="2" fontAlgn="base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6400" b="1" dirty="0">
                    <a:solidFill>
                      <a:srgbClr val="0000FF"/>
                    </a:solidFill>
                  </a:rPr>
                  <a:t>행동</a:t>
                </a:r>
                <a:r>
                  <a:rPr lang="ko-KR" altLang="en-US" sz="6400" dirty="0"/>
                  <a:t>의 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6400" b="0" i="0" dirty="0" smtClean="0">
                        <a:latin typeface="Cambria Math"/>
                      </a:rPr>
                      <m:t>A</m:t>
                    </m:r>
                    <m:r>
                      <a:rPr lang="en-US" altLang="ko-KR" sz="6400" dirty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6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dirty="0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64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6400" dirty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altLang="ko-KR" sz="6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dirty="0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64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6400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ko-KR" sz="6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dirty="0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6400" b="0" i="1" dirty="0" smtClean="0">
                            <a:latin typeface="Cambria Math"/>
                          </a:rPr>
                          <m:t>𝑀</m:t>
                        </m:r>
                      </m:sub>
                    </m:sSub>
                    <m:r>
                      <a:rPr lang="en-US" altLang="ko-KR" sz="6400" dirty="0">
                        <a:latin typeface="Cambria Math"/>
                      </a:rPr>
                      <m:t>}</m:t>
                    </m:r>
                  </m:oMath>
                </a14:m>
                <a:endParaRPr lang="en-US" altLang="ko-KR" sz="6400" b="1" dirty="0">
                  <a:solidFill>
                    <a:srgbClr val="0000FF"/>
                  </a:solidFill>
                </a:endParaRPr>
              </a:p>
              <a:p>
                <a:pPr lvl="2" fontAlgn="base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6400" b="1" dirty="0">
                    <a:solidFill>
                      <a:srgbClr val="0000FF"/>
                    </a:solidFill>
                  </a:rPr>
                  <a:t>상태 전이</a:t>
                </a:r>
                <a:r>
                  <a:rPr lang="en-US" altLang="ko-KR" sz="6400" b="1" dirty="0"/>
                  <a:t>(state transition) </a:t>
                </a:r>
                <a:r>
                  <a:rPr lang="ko-KR" altLang="en-US" sz="6400" dirty="0"/>
                  <a:t>결정 확률분포</a:t>
                </a:r>
                <a:r>
                  <a:rPr lang="en-US" altLang="ko-KR" sz="64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6400" b="0" i="1" smtClean="0">
                        <a:latin typeface="Cambria Math"/>
                      </a:rPr>
                      <m:t>𝑡</m:t>
                    </m:r>
                    <m:r>
                      <a:rPr lang="en-US" altLang="ko-KR" sz="6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6400" dirty="0"/>
                  <a:t>시점의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6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64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6400" dirty="0"/>
                  <a:t>에서 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6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sz="64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6400" dirty="0"/>
                  <a:t>를 취할 때 도달하는 다음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6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6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sz="6400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6400" dirty="0"/>
                  <a:t>를 결정하는 것 </a:t>
                </a:r>
                <a14:m>
                  <m:oMath xmlns:m="http://schemas.openxmlformats.org/officeDocument/2006/math">
                    <m:r>
                      <a:rPr lang="en-US" altLang="ko-KR" sz="6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sz="6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sz="64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sz="6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6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64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sz="6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6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sz="6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sz="6400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ko-KR" sz="6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ko-KR" sz="6400" dirty="0"/>
              </a:p>
              <a:p>
                <a:pPr lvl="3" fontAlgn="base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en-US" altLang="ko-KR" sz="6400" b="0" i="1" smtClean="0">
                        <a:solidFill>
                          <a:srgbClr val="0000FF"/>
                        </a:solidFill>
                        <a:latin typeface="Cambria Math"/>
                      </a:rPr>
                      <m:t>𝑃</m:t>
                    </m:r>
                    <m:r>
                      <a:rPr lang="en-US" altLang="ko-KR" sz="6400" b="0" i="1" smtClean="0">
                        <a:solidFill>
                          <a:srgbClr val="0000FF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ko-KR" sz="6400" b="0" i="1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6400" b="0" i="1" smtClean="0">
                        <a:solidFill>
                          <a:srgbClr val="0000FF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6400" b="0" i="1" smtClean="0">
                        <a:solidFill>
                          <a:srgbClr val="0000FF"/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lang="en-US" altLang="ko-KR" sz="6400" dirty="0">
                    <a:solidFill>
                      <a:srgbClr val="0000FF"/>
                    </a:solidFill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sz="6400" b="0" i="1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6400" b="0" i="1" smtClean="0">
                        <a:solidFill>
                          <a:srgbClr val="0000FF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6400" i="1">
                        <a:solidFill>
                          <a:srgbClr val="0000FF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sz="6400" b="0" i="1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6400" b="0" i="1" smtClean="0">
                        <a:solidFill>
                          <a:srgbClr val="0000FF"/>
                        </a:solidFill>
                        <a:latin typeface="Cambria Math"/>
                      </a:rPr>
                      <m:t>𝑎</m:t>
                    </m:r>
                    <m:r>
                      <a:rPr lang="en-US" altLang="ko-KR" sz="6400" b="0" i="0" smtClean="0">
                        <a:solidFill>
                          <a:srgbClr val="0000FF"/>
                        </a:solidFill>
                        <a:latin typeface="Cambria Math"/>
                      </a:rPr>
                      <m:t>)</m:t>
                    </m:r>
                    <m:r>
                      <a:rPr lang="en-US" altLang="ko-KR" sz="6400" b="0" i="0" smtClean="0">
                        <a:latin typeface="Cambria Math"/>
                      </a:rPr>
                      <m:t>=</m:t>
                    </m:r>
                    <m:r>
                      <a:rPr lang="en-US" altLang="ko-KR" sz="6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𝑇</m:t>
                    </m:r>
                    <m:r>
                      <a:rPr lang="en-US" altLang="ko-KR" sz="6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6400" b="0" i="1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6400" b="0" i="1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ko-KR" sz="6400" b="0" i="1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altLang="ko-KR" sz="6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r>
                      <a:rPr lang="en-US" altLang="ko-KR" sz="6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6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′)</m:t>
                    </m:r>
                  </m:oMath>
                </a14:m>
                <a:endParaRPr lang="ko-KR" altLang="en-US" sz="6400" dirty="0"/>
              </a:p>
              <a:p>
                <a:pPr lvl="2" fontAlgn="base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6400" dirty="0"/>
                  <a:t>상태 전이가 일어날 때 </a:t>
                </a:r>
                <a:r>
                  <a:rPr lang="ko-KR" altLang="en-US" sz="6400" b="1" dirty="0">
                    <a:solidFill>
                      <a:srgbClr val="0000FF"/>
                    </a:solidFill>
                  </a:rPr>
                  <a:t>즉시 </a:t>
                </a:r>
                <a:r>
                  <a:rPr lang="ko-KR" altLang="en-US" sz="6400" b="1" dirty="0" err="1">
                    <a:solidFill>
                      <a:srgbClr val="0000FF"/>
                    </a:solidFill>
                  </a:rPr>
                  <a:t>보상값</a:t>
                </a:r>
                <a:r>
                  <a:rPr lang="en-US" altLang="ko-KR" sz="6400" b="1" dirty="0"/>
                  <a:t>(immediate reward):</a:t>
                </a:r>
                <a:endParaRPr lang="en-US" altLang="ko-KR" sz="6400" dirty="0"/>
              </a:p>
              <a:p>
                <a:pPr lvl="3" fontAlgn="base">
                  <a:lnSpc>
                    <a:spcPct val="170000"/>
                  </a:lnSpc>
                </a:pPr>
                <a:r>
                  <a:rPr lang="ko-KR" altLang="en-US" sz="6400" dirty="0"/>
                  <a:t>상태 전이 </a:t>
                </a:r>
                <a14:m>
                  <m:oMath xmlns:m="http://schemas.openxmlformats.org/officeDocument/2006/math">
                    <m:r>
                      <a:rPr lang="en-US" altLang="ko-KR" sz="6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sz="6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sz="64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sz="6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6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64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sz="6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6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sz="6400" i="1">
                            <a:latin typeface="Cambria Math"/>
                          </a:rPr>
                          <m:t>𝑡</m:t>
                        </m:r>
                        <m:r>
                          <a:rPr lang="en-US" altLang="ko-KR" sz="64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ko-KR" sz="6400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6400" dirty="0"/>
                  <a:t>에서 받는 즉시 </a:t>
                </a:r>
                <a:r>
                  <a:rPr lang="ko-KR" altLang="en-US" sz="6400" dirty="0" err="1"/>
                  <a:t>보상값</a:t>
                </a:r>
                <a:r>
                  <a:rPr lang="ko-KR" altLang="en-US" sz="6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6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sz="6400" i="1">
                            <a:latin typeface="Cambria Math"/>
                          </a:rPr>
                          <m:t>𝑡</m:t>
                        </m:r>
                        <m:r>
                          <a:rPr lang="en-US" altLang="ko-KR" sz="6400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6400" dirty="0"/>
                  <a:t> </a:t>
                </a:r>
              </a:p>
              <a:p>
                <a:pPr lvl="3" fontAlgn="base"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en-US" altLang="ko-KR" sz="6400" b="0" i="1" smtClean="0">
                        <a:solidFill>
                          <a:srgbClr val="0000FF"/>
                        </a:solidFill>
                        <a:latin typeface="Cambria Math"/>
                      </a:rPr>
                      <m:t>𝑅</m:t>
                    </m:r>
                    <m:r>
                      <a:rPr lang="en-US" altLang="ko-KR" sz="6400" b="0" i="1" smtClean="0">
                        <a:solidFill>
                          <a:srgbClr val="0000FF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sz="6400" i="1">
                        <a:solidFill>
                          <a:srgbClr val="0000FF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sz="6400" i="1">
                        <a:solidFill>
                          <a:srgbClr val="0000FF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ko-KR" sz="6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6400" dirty="0">
                    <a:solidFill>
                      <a:srgbClr val="0000FF"/>
                    </a:solidFill>
                  </a:rPr>
                  <a:t>)</a:t>
                </a:r>
                <a:r>
                  <a:rPr lang="en-US" altLang="ko-KR" sz="6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6400" i="1" dirty="0" smtClean="0">
                        <a:latin typeface="Cambria Math"/>
                      </a:rPr>
                      <m:t>=</m:t>
                    </m:r>
                    <m:r>
                      <a:rPr lang="en-US" altLang="ko-KR" sz="6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altLang="ko-KR" sz="6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6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6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6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sz="6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ko-KR" sz="6400" b="0" i="1" dirty="0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altLang="ko-KR" sz="6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64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sz="64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ko-KR" sz="64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sz="6400" dirty="0"/>
              </a:p>
              <a:p>
                <a:pPr lvl="2" fontAlgn="base">
                  <a:lnSpc>
                    <a:spcPct val="17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6400" dirty="0" err="1"/>
                  <a:t>감가율</a:t>
                </a:r>
                <a:r>
                  <a:rPr lang="en-US" altLang="ko-KR" sz="6400" dirty="0"/>
                  <a:t> </a:t>
                </a:r>
                <a:r>
                  <a:rPr lang="el-GR" altLang="ko-KR" sz="6400" dirty="0"/>
                  <a:t>γ</a:t>
                </a:r>
                <a:r>
                  <a:rPr lang="en-US" altLang="ko-KR" sz="6400" dirty="0"/>
                  <a:t> </a:t>
                </a:r>
                <a:r>
                  <a:rPr lang="el-GR" altLang="ko-KR" sz="6400" dirty="0"/>
                  <a:t>∈</a:t>
                </a:r>
                <a:r>
                  <a:rPr lang="en-US" altLang="ko-KR" sz="6400" dirty="0"/>
                  <a:t> </a:t>
                </a:r>
                <a:r>
                  <a:rPr lang="el-GR" altLang="ko-KR" sz="6400" dirty="0"/>
                  <a:t>[0,</a:t>
                </a:r>
                <a:r>
                  <a:rPr lang="en-US" altLang="ko-KR" sz="6400" dirty="0"/>
                  <a:t> </a:t>
                </a:r>
                <a:r>
                  <a:rPr lang="el-GR" altLang="ko-KR" sz="6400" dirty="0"/>
                  <a:t>1] </a:t>
                </a:r>
                <a:r>
                  <a:rPr lang="en-US" altLang="ko-KR" sz="6400" dirty="0"/>
                  <a:t>: </a:t>
                </a:r>
                <a:r>
                  <a:rPr lang="ko-KR" altLang="en-US" sz="6400" dirty="0"/>
                  <a:t>미래 보상의 중요도를 나타냄</a:t>
                </a:r>
                <a:r>
                  <a:rPr lang="en-US" altLang="ko-KR" sz="6400" dirty="0"/>
                  <a:t>. 0</a:t>
                </a:r>
                <a:r>
                  <a:rPr lang="ko-KR" altLang="en-US" sz="6400" dirty="0"/>
                  <a:t>에 가까울수록 현재 보상에 집중</a:t>
                </a:r>
                <a:r>
                  <a:rPr lang="en-US" altLang="ko-KR" sz="6400" dirty="0"/>
                  <a:t>, 1</a:t>
                </a:r>
                <a:r>
                  <a:rPr lang="ko-KR" altLang="en-US" sz="6400" dirty="0"/>
                  <a:t>에 가까울수록 장기적인 보상 고려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99712"/>
                <a:ext cx="10498394" cy="5637061"/>
              </a:xfrm>
              <a:blipFill>
                <a:blip r:embed="rId2"/>
                <a:stretch>
                  <a:fillRect l="-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AE855E83-72F1-83ED-D050-3609F333E97F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933CA2-23D4-A396-9CDF-40981564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55" y="1857715"/>
            <a:ext cx="2630440" cy="4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36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2EC34-14AB-8007-3B05-6033D9EE3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FAE6D3E-7476-0F42-9747-6812C1A1482B}"/>
              </a:ext>
            </a:extLst>
          </p:cNvPr>
          <p:cNvSpPr txBox="1">
            <a:spLocks/>
          </p:cNvSpPr>
          <p:nvPr/>
        </p:nvSpPr>
        <p:spPr>
          <a:xfrm>
            <a:off x="533186" y="1159205"/>
            <a:ext cx="11083720" cy="5431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Exploit(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이용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 vs. Exploration(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탐험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다음 예시를 통해 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Exploit(</a:t>
            </a:r>
            <a:r>
              <a:rPr lang="ko-KR" altLang="en-US" sz="1600" b="1" dirty="0">
                <a:latin typeface="KoPub돋움체_Pro Bold" pitchFamily="18" charset="-127"/>
                <a:ea typeface="KoPub돋움체_Pro Bold" pitchFamily="18" charset="-127"/>
              </a:rPr>
              <a:t>이용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) vs. Exploration(</a:t>
            </a:r>
            <a:r>
              <a:rPr lang="ko-KR" altLang="en-US" sz="1600" b="1" dirty="0">
                <a:latin typeface="KoPub돋움체_Pro Bold" pitchFamily="18" charset="-127"/>
                <a:ea typeface="KoPub돋움체_Pro Bold" pitchFamily="18" charset="-127"/>
              </a:rPr>
              <a:t>탐험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1600" b="1" dirty="0">
                <a:latin typeface="KoPub돋움체_Pro Bold" pitchFamily="18" charset="-127"/>
                <a:ea typeface="KoPub돋움체_Pro Bold" pitchFamily="18" charset="-127"/>
              </a:rPr>
              <a:t>을 </a:t>
            </a:r>
            <a:r>
              <a:rPr lang="ko-KR" altLang="en-US" sz="1600" dirty="0"/>
              <a:t>보면</a:t>
            </a:r>
            <a:r>
              <a:rPr lang="en-US" altLang="ko-KR" sz="1600" dirty="0"/>
              <a:t>,</a:t>
            </a:r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에이전트는 한 마을에서 여러 개의 식당 중 하나를 선택해서 매일 저녁 식사를 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각 식당은 음식의 질이 다르며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시간이 지남에 따라 에이전트는 식당마다 음식의 질에 대해 학습하게 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에이전트는 이제 매일 저녁 식당을 선택할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이미 방문했던 식당 중 가장 맛있었던 곳을 다시 방문할지</a:t>
            </a:r>
            <a:r>
              <a:rPr lang="en-US" altLang="ko-KR" sz="1600" dirty="0"/>
              <a:t>(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Exploit , </a:t>
            </a:r>
            <a:r>
              <a:rPr lang="ko-KR" altLang="en-US" sz="1600" dirty="0"/>
              <a:t>이용</a:t>
            </a:r>
            <a:r>
              <a:rPr lang="en-US" altLang="ko-KR" sz="1600" dirty="0"/>
              <a:t>), </a:t>
            </a:r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또는 새로운 식당을 시도해볼지</a:t>
            </a:r>
            <a:r>
              <a:rPr lang="en-US" altLang="ko-KR" sz="1600" dirty="0"/>
              <a:t>(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Exploration, </a:t>
            </a:r>
            <a:r>
              <a:rPr lang="ko-KR" altLang="en-US" sz="1600" dirty="0"/>
              <a:t>탐험</a:t>
            </a:r>
            <a:r>
              <a:rPr lang="en-US" altLang="ko-KR" sz="1600" dirty="0"/>
              <a:t>) </a:t>
            </a:r>
            <a:r>
              <a:rPr lang="ko-KR" altLang="en-US" sz="1600" dirty="0"/>
              <a:t>고민해야 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371DC8-5E59-4947-5434-4A8F2AD4A488}"/>
              </a:ext>
            </a:extLst>
          </p:cNvPr>
          <p:cNvSpPr txBox="1">
            <a:spLocks/>
          </p:cNvSpPr>
          <p:nvPr/>
        </p:nvSpPr>
        <p:spPr>
          <a:xfrm>
            <a:off x="721052" y="336378"/>
            <a:ext cx="8107710" cy="552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8023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A60D254D-5FF0-B5C9-9B1C-1CC9581663DF}"/>
              </a:ext>
            </a:extLst>
          </p:cNvPr>
          <p:cNvSpPr txBox="1">
            <a:spLocks/>
          </p:cNvSpPr>
          <p:nvPr/>
        </p:nvSpPr>
        <p:spPr>
          <a:xfrm>
            <a:off x="533185" y="1118948"/>
            <a:ext cx="11566799" cy="545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7200" b="1" dirty="0">
                <a:latin typeface="KoPub돋움체_Pro Bold" pitchFamily="18" charset="-127"/>
                <a:ea typeface="KoPub돋움체_Pro Bold" pitchFamily="18" charset="-127"/>
              </a:rPr>
              <a:t> Exploit vs. Exploration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6400" b="1" dirty="0"/>
              <a:t>Exploit(</a:t>
            </a:r>
            <a:r>
              <a:rPr lang="ko-KR" altLang="en-US" sz="6400" b="1" dirty="0"/>
              <a:t>이용</a:t>
            </a:r>
            <a:r>
              <a:rPr lang="en-US" altLang="ko-KR" sz="6400" b="1" dirty="0"/>
              <a:t>)</a:t>
            </a:r>
            <a:r>
              <a:rPr lang="ko-KR" altLang="en-US" sz="6400" dirty="0"/>
              <a:t>는 에이전트가 현재까지 학습한 정보를 바탕으로 가장 높은 보상을 얻을 것으로 예상되는 행동을 선택하는</a:t>
            </a:r>
            <a:r>
              <a:rPr lang="en-US" altLang="ko-KR" sz="6400" dirty="0"/>
              <a:t> </a:t>
            </a:r>
            <a:r>
              <a:rPr lang="ko-KR" altLang="en-US" sz="6400" dirty="0"/>
              <a:t>과정</a:t>
            </a:r>
            <a:r>
              <a:rPr lang="en-US" altLang="ko-KR" sz="6400" dirty="0"/>
              <a:t>, </a:t>
            </a:r>
            <a:r>
              <a:rPr lang="ko-KR" altLang="en-US" sz="6400" dirty="0"/>
              <a:t>즉</a:t>
            </a:r>
            <a:r>
              <a:rPr lang="en-US" altLang="ko-KR" sz="6400" dirty="0"/>
              <a:t>, </a:t>
            </a:r>
            <a:r>
              <a:rPr lang="ko-KR" altLang="en-US" sz="6400" dirty="0"/>
              <a:t>에이전트가 이미 잘 알고 있는 최선의 선택을 반복하는 것을 의미함</a:t>
            </a:r>
            <a:endParaRPr lang="en-US" altLang="ko-KR" sz="6400" dirty="0"/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6400" b="1" dirty="0"/>
              <a:t>장점</a:t>
            </a:r>
            <a:r>
              <a:rPr lang="en-US" altLang="ko-KR" sz="6400" b="1" dirty="0"/>
              <a:t>:</a:t>
            </a:r>
            <a:r>
              <a:rPr lang="en-US" altLang="ko-KR" sz="6400" dirty="0"/>
              <a:t> </a:t>
            </a:r>
            <a:r>
              <a:rPr lang="ko-KR" altLang="en-US" sz="6400" dirty="0"/>
              <a:t>학습이 진행된 상황에서</a:t>
            </a:r>
            <a:r>
              <a:rPr lang="en-US" altLang="ko-KR" sz="6400" dirty="0"/>
              <a:t>, Exploit </a:t>
            </a:r>
            <a:r>
              <a:rPr lang="ko-KR" altLang="en-US" sz="6400" dirty="0"/>
              <a:t>전략을 사용하면 높은 보상을 얻을 가능성이 높다</a:t>
            </a:r>
            <a:endParaRPr lang="en-US" altLang="ko-KR" sz="6400" dirty="0"/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6400" b="1" dirty="0"/>
              <a:t>단점</a:t>
            </a:r>
            <a:r>
              <a:rPr lang="en-US" altLang="ko-KR" sz="6400" b="1" dirty="0"/>
              <a:t>:</a:t>
            </a:r>
            <a:r>
              <a:rPr lang="en-US" altLang="ko-KR" sz="6400" dirty="0"/>
              <a:t> </a:t>
            </a:r>
            <a:r>
              <a:rPr lang="ko-KR" altLang="en-US" sz="6400" dirty="0"/>
              <a:t>아직 탐험하지 않은 새로운 상태나 행동을 고려하지 않기 때문에</a:t>
            </a:r>
            <a:r>
              <a:rPr lang="en-US" altLang="ko-KR" sz="6400" dirty="0"/>
              <a:t>, </a:t>
            </a:r>
            <a:r>
              <a:rPr lang="ko-KR" altLang="en-US" sz="6400" dirty="0"/>
              <a:t>잠재적으로 더 좋은 보상을 주는 선택을 놓칠 수 있음</a:t>
            </a:r>
            <a:endParaRPr lang="en-US" altLang="ko-KR" sz="6400" dirty="0"/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6400" dirty="0"/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6400" b="1" dirty="0"/>
              <a:t>Exploration (</a:t>
            </a:r>
            <a:r>
              <a:rPr lang="ko-KR" altLang="en-US" sz="6400" b="1" dirty="0"/>
              <a:t>탐험</a:t>
            </a:r>
            <a:r>
              <a:rPr lang="en-US" altLang="ko-KR" sz="6400" b="1" dirty="0"/>
              <a:t>)</a:t>
            </a:r>
            <a:r>
              <a:rPr lang="ko-KR" altLang="en-US" sz="6400" dirty="0"/>
              <a:t>는 에이전트가 아직 학습하지 않은 상태나 행동을 시도하는 과정</a:t>
            </a:r>
            <a:r>
              <a:rPr lang="en-US" altLang="ko-KR" sz="6400" dirty="0"/>
              <a:t>. </a:t>
            </a:r>
            <a:r>
              <a:rPr lang="ko-KR" altLang="en-US" sz="6400" dirty="0"/>
              <a:t>에이전트는 현재 학습된 정책을 따르지 않고</a:t>
            </a:r>
            <a:r>
              <a:rPr lang="en-US" altLang="ko-KR" sz="6400" dirty="0"/>
              <a:t>, </a:t>
            </a:r>
            <a:r>
              <a:rPr lang="ko-KR" altLang="en-US" sz="6400" dirty="0"/>
              <a:t>새로운 행동을 시도해 봄으로써 새로운 정보를 수집하고 더 나은 정책을 학습할 수 있는 기회를 얻게 됨</a:t>
            </a:r>
            <a:endParaRPr lang="en-US" altLang="ko-KR" sz="6400" dirty="0"/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6400" b="1" dirty="0"/>
              <a:t>장점</a:t>
            </a:r>
            <a:r>
              <a:rPr lang="en-US" altLang="ko-KR" sz="6400" b="1" dirty="0"/>
              <a:t>:</a:t>
            </a:r>
            <a:r>
              <a:rPr lang="en-US" altLang="ko-KR" sz="6400" dirty="0"/>
              <a:t> </a:t>
            </a:r>
            <a:r>
              <a:rPr lang="ko-KR" altLang="en-US" sz="6400" dirty="0"/>
              <a:t>탐험을 통해 에이전트는 아직 발견하지 못한 더 좋은 보상 구조를 찾을 수 있음 </a:t>
            </a:r>
            <a:endParaRPr lang="en-US" altLang="ko-KR" sz="6400" dirty="0"/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6400" b="1" dirty="0"/>
              <a:t>단점</a:t>
            </a:r>
            <a:r>
              <a:rPr lang="en-US" altLang="ko-KR" sz="6400" b="1" dirty="0"/>
              <a:t>:</a:t>
            </a:r>
            <a:r>
              <a:rPr lang="en-US" altLang="ko-KR" sz="6400" dirty="0"/>
              <a:t> </a:t>
            </a:r>
            <a:r>
              <a:rPr lang="ko-KR" altLang="en-US" sz="6400" dirty="0"/>
              <a:t>탐험은 보상을 보장하지 않으며</a:t>
            </a:r>
            <a:r>
              <a:rPr lang="en-US" altLang="ko-KR" sz="6400" dirty="0"/>
              <a:t>, </a:t>
            </a:r>
            <a:r>
              <a:rPr lang="ko-KR" altLang="en-US" sz="6400" dirty="0"/>
              <a:t>때로는 낮은 보상을 얻을 수도 있음</a:t>
            </a:r>
            <a:endParaRPr lang="en-US" altLang="ko-KR" sz="6400" dirty="0"/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endParaRPr lang="en-US" altLang="ko-KR" sz="6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5E1435-49C3-DA2E-95EE-CEDAA6885914}"/>
              </a:ext>
            </a:extLst>
          </p:cNvPr>
          <p:cNvSpPr txBox="1">
            <a:spLocks/>
          </p:cNvSpPr>
          <p:nvPr/>
        </p:nvSpPr>
        <p:spPr>
          <a:xfrm>
            <a:off x="721052" y="437069"/>
            <a:ext cx="8107710" cy="5841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24873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A60D254D-5FF0-B5C9-9B1C-1CC9581663DF}"/>
              </a:ext>
            </a:extLst>
          </p:cNvPr>
          <p:cNvSpPr txBox="1">
            <a:spLocks/>
          </p:cNvSpPr>
          <p:nvPr/>
        </p:nvSpPr>
        <p:spPr>
          <a:xfrm>
            <a:off x="533186" y="1159205"/>
            <a:ext cx="11595554" cy="5431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7200" b="1" dirty="0">
                <a:latin typeface="KoPub돋움체_Pro Bold" pitchFamily="18" charset="-127"/>
                <a:ea typeface="KoPub돋움체_Pro Bold" pitchFamily="18" charset="-127"/>
              </a:rPr>
              <a:t> Exploit vs. Exploration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6400" dirty="0"/>
              <a:t>Exploration-Exploitation Trade-off</a:t>
            </a:r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6400" dirty="0"/>
              <a:t>강화학습에서 중요한 도전 과제 중 하나는 </a:t>
            </a:r>
            <a:r>
              <a:rPr lang="en-US" altLang="ko-KR" sz="6400" dirty="0"/>
              <a:t>exploration</a:t>
            </a:r>
            <a:r>
              <a:rPr lang="ko-KR" altLang="en-US" sz="6400" dirty="0"/>
              <a:t>과 </a:t>
            </a:r>
            <a:r>
              <a:rPr lang="en-US" altLang="ko-KR" sz="6400" dirty="0"/>
              <a:t>exploit </a:t>
            </a:r>
            <a:r>
              <a:rPr lang="ko-KR" altLang="en-US" sz="6400" dirty="0"/>
              <a:t>사이의 균형을 맞추는 것임</a:t>
            </a:r>
            <a:endParaRPr lang="en-US" altLang="ko-KR" sz="6400" dirty="0"/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sz="6400" dirty="0"/>
              <a:t>만약 에이전트가 항상 탐험만 한다면 학습이 느려지고</a:t>
            </a:r>
            <a:r>
              <a:rPr lang="en-US" altLang="ko-KR" sz="6400" dirty="0"/>
              <a:t>, </a:t>
            </a:r>
            <a:r>
              <a:rPr lang="ko-KR" altLang="en-US" sz="6400" dirty="0"/>
              <a:t>항상 </a:t>
            </a:r>
            <a:r>
              <a:rPr lang="en-US" altLang="ko-KR" sz="6400" dirty="0"/>
              <a:t>exploit(</a:t>
            </a:r>
            <a:r>
              <a:rPr lang="ko-KR" altLang="en-US" sz="6400" dirty="0"/>
              <a:t>이용</a:t>
            </a:r>
            <a:r>
              <a:rPr lang="en-US" altLang="ko-KR" sz="6400" dirty="0"/>
              <a:t>)</a:t>
            </a:r>
            <a:r>
              <a:rPr lang="ko-KR" altLang="en-US" sz="6400" dirty="0"/>
              <a:t> 만 한다면 최적의 정책을 찾을 수 없음</a:t>
            </a:r>
            <a:endParaRPr lang="en-US" altLang="ko-KR" sz="6400" dirty="0"/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6400" dirty="0"/>
              <a:t>          </a:t>
            </a:r>
            <a:r>
              <a:rPr lang="en-US" altLang="ko-KR" sz="6400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6400" b="1" dirty="0">
                <a:solidFill>
                  <a:srgbClr val="0070C0"/>
                </a:solidFill>
              </a:rPr>
              <a:t>이를 해결하기 위해 </a:t>
            </a:r>
            <a:r>
              <a:rPr lang="en-US" altLang="ko-KR" sz="6400" b="1" dirty="0">
                <a:solidFill>
                  <a:srgbClr val="0070C0"/>
                </a:solidFill>
              </a:rPr>
              <a:t>DQN</a:t>
            </a:r>
            <a:r>
              <a:rPr lang="ko-KR" altLang="en-US" sz="6400" b="1" dirty="0">
                <a:solidFill>
                  <a:srgbClr val="0070C0"/>
                </a:solidFill>
              </a:rPr>
              <a:t>에서는 흔히 </a:t>
            </a:r>
            <a:r>
              <a:rPr lang="en-US" altLang="ko-KR" sz="6400" b="1" dirty="0">
                <a:solidFill>
                  <a:srgbClr val="0070C0"/>
                </a:solidFill>
              </a:rPr>
              <a:t>ε-greedy </a:t>
            </a:r>
            <a:r>
              <a:rPr lang="ko-KR" altLang="en-US" sz="6400" b="1" dirty="0">
                <a:solidFill>
                  <a:srgbClr val="0070C0"/>
                </a:solidFill>
              </a:rPr>
              <a:t>정책을 사용함</a:t>
            </a:r>
            <a:endParaRPr lang="en-US" altLang="ko-KR" sz="6400" b="1" dirty="0">
              <a:solidFill>
                <a:srgbClr val="0070C0"/>
              </a:solidFill>
            </a:endParaRPr>
          </a:p>
          <a:p>
            <a:pPr lvl="2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ko-KR" sz="6400" b="1" dirty="0"/>
              <a:t>ε-greedy </a:t>
            </a:r>
            <a:r>
              <a:rPr lang="ko-KR" altLang="en-US" sz="6400" b="1" dirty="0"/>
              <a:t>정책</a:t>
            </a:r>
            <a:r>
              <a:rPr lang="en-US" altLang="ko-KR" sz="6400" b="1" dirty="0"/>
              <a:t>:</a:t>
            </a:r>
            <a:r>
              <a:rPr lang="en-US" altLang="ko-KR" sz="6400" dirty="0"/>
              <a:t> </a:t>
            </a:r>
            <a:r>
              <a:rPr lang="ko-KR" altLang="en-US" sz="6400" dirty="0"/>
              <a:t>에이전트는 확률 </a:t>
            </a:r>
            <a:r>
              <a:rPr lang="en-US" altLang="ko-KR" sz="6400" dirty="0"/>
              <a:t>ε</a:t>
            </a:r>
            <a:r>
              <a:rPr lang="ko-KR" altLang="en-US" sz="6400" dirty="0"/>
              <a:t>로 무작위로 행동을 선택하여 탐험하고</a:t>
            </a:r>
            <a:r>
              <a:rPr lang="en-US" altLang="ko-KR" sz="6400" dirty="0"/>
              <a:t>, 1-ε</a:t>
            </a:r>
            <a:r>
              <a:rPr lang="ko-KR" altLang="en-US" sz="6400" dirty="0"/>
              <a:t>의 확률로 현재의 최적 행동을 선택</a:t>
            </a:r>
            <a:endParaRPr lang="en-US" altLang="ko-KR" sz="6400" dirty="0"/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6400" dirty="0"/>
              <a:t>     </a:t>
            </a:r>
            <a:r>
              <a:rPr lang="ko-KR" altLang="en-US" sz="6400" dirty="0"/>
              <a:t>하여 </a:t>
            </a:r>
            <a:r>
              <a:rPr lang="en-US" altLang="ko-KR" sz="6400" dirty="0"/>
              <a:t>exploit(</a:t>
            </a:r>
            <a:r>
              <a:rPr lang="ko-KR" altLang="en-US" sz="6400" dirty="0"/>
              <a:t>이용</a:t>
            </a:r>
            <a:r>
              <a:rPr lang="en-US" altLang="ko-KR" sz="6400" dirty="0"/>
              <a:t>)</a:t>
            </a:r>
            <a:r>
              <a:rPr lang="ko-KR" altLang="en-US" sz="6400" dirty="0"/>
              <a:t>한다</a:t>
            </a:r>
            <a:r>
              <a:rPr lang="en-US" altLang="ko-KR" sz="6400" dirty="0"/>
              <a:t>. </a:t>
            </a:r>
            <a:r>
              <a:rPr lang="ko-KR" altLang="en-US" sz="6400" dirty="0"/>
              <a:t>학습이 진행될수록 </a:t>
            </a:r>
            <a:r>
              <a:rPr lang="en-US" altLang="ko-KR" sz="6400" dirty="0"/>
              <a:t>ε </a:t>
            </a:r>
            <a:r>
              <a:rPr lang="ko-KR" altLang="en-US" sz="6400" dirty="0"/>
              <a:t>값을 점차 감소시켜 탐험을 줄이고 </a:t>
            </a:r>
            <a:r>
              <a:rPr lang="en-US" altLang="ko-KR" sz="6400" dirty="0"/>
              <a:t>exploit(</a:t>
            </a:r>
            <a:r>
              <a:rPr lang="ko-KR" altLang="en-US" sz="6400" dirty="0"/>
              <a:t>이용</a:t>
            </a:r>
            <a:r>
              <a:rPr lang="en-US" altLang="ko-KR" sz="6400" dirty="0"/>
              <a:t>)</a:t>
            </a:r>
            <a:r>
              <a:rPr lang="ko-KR" altLang="en-US" sz="6400" dirty="0"/>
              <a:t>를 늘리는 방식으로 </a:t>
            </a:r>
            <a:endParaRPr lang="en-US" altLang="ko-KR" sz="6400" dirty="0"/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6400" dirty="0"/>
              <a:t>     </a:t>
            </a:r>
            <a:r>
              <a:rPr lang="ko-KR" altLang="en-US" sz="6400" dirty="0"/>
              <a:t>학습 효율을 높인다</a:t>
            </a:r>
            <a:r>
              <a:rPr lang="en-US" altLang="ko-KR" sz="6400" dirty="0"/>
              <a:t>.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6400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5E1435-49C3-DA2E-95EE-CEDAA6885914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72312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962BA-30E0-B8EF-B777-2F8C54DBF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48E94699-76A8-217A-F30B-154504966898}"/>
              </a:ext>
            </a:extLst>
          </p:cNvPr>
          <p:cNvSpPr txBox="1">
            <a:spLocks/>
          </p:cNvSpPr>
          <p:nvPr/>
        </p:nvSpPr>
        <p:spPr>
          <a:xfrm>
            <a:off x="721051" y="966169"/>
            <a:ext cx="11028125" cy="5619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ko-KR" altLang="en-US" sz="1800" b="1" dirty="0"/>
              <a:t> </a:t>
            </a:r>
            <a:r>
              <a:rPr lang="ko-KR" altLang="en-US" sz="1800" dirty="0"/>
              <a:t> </a:t>
            </a:r>
            <a:r>
              <a:rPr lang="el-GR" altLang="ko-KR" sz="1800" b="1" dirty="0"/>
              <a:t>ε-</a:t>
            </a:r>
            <a:r>
              <a:rPr lang="en-US" altLang="ko-KR" sz="1800" b="1" dirty="0"/>
              <a:t>greedy </a:t>
            </a:r>
            <a:r>
              <a:rPr lang="ko-KR" altLang="en-US" sz="1800" b="1" dirty="0"/>
              <a:t>정책</a:t>
            </a: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정의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행동가치 함수 Q(</a:t>
            </a:r>
            <a:r>
              <a:rPr lang="ko-KR" altLang="ko-KR" sz="1600" dirty="0" err="1">
                <a:latin typeface="Arial" panose="020B0604020202020204" pitchFamily="34" charset="0"/>
              </a:rPr>
              <a:t>s,a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기반으로, 대부분의 경우(1-ε)최적 행동을 선택하고, </a:t>
            </a:r>
            <a:r>
              <a:rPr lang="ko-KR" altLang="ko-KR" sz="1600" dirty="0" err="1">
                <a:latin typeface="Arial" panose="020B0604020202020204" pitchFamily="34" charset="0"/>
              </a:rPr>
              <a:t>ε</a:t>
            </a:r>
            <a:r>
              <a:rPr lang="ko-KR" altLang="ko-KR" sz="1600" dirty="0">
                <a:latin typeface="Arial" panose="020B0604020202020204" pitchFamily="34" charset="0"/>
              </a:rPr>
              <a:t> 확률로 무작위 행동을 선택함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주로 </a:t>
            </a:r>
            <a:r>
              <a:rPr lang="ko-KR" altLang="ko-KR" sz="1600" b="1" dirty="0">
                <a:latin typeface="Arial" panose="020B0604020202020204" pitchFamily="34" charset="0"/>
              </a:rPr>
              <a:t>가치 기반(</a:t>
            </a:r>
            <a:r>
              <a:rPr lang="ko-KR" altLang="ko-KR" sz="1600" b="1" dirty="0" err="1">
                <a:latin typeface="Arial" panose="020B0604020202020204" pitchFamily="34" charset="0"/>
              </a:rPr>
              <a:t>value-based</a:t>
            </a:r>
            <a:r>
              <a:rPr lang="ko-KR" altLang="ko-KR" sz="1600" b="1" dirty="0">
                <a:latin typeface="Arial" panose="020B0604020202020204" pitchFamily="34" charset="0"/>
              </a:rPr>
              <a:t>)</a:t>
            </a:r>
            <a:r>
              <a:rPr lang="ko-KR" altLang="ko-KR" sz="1600" dirty="0">
                <a:latin typeface="Arial" panose="020B0604020202020204" pitchFamily="34" charset="0"/>
              </a:rPr>
              <a:t> 알고리즘에서 사용됨.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수학적 표현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</a:rPr>
              <a:t>예시</a:t>
            </a:r>
            <a:r>
              <a:rPr lang="en-US" altLang="ko-KR" sz="1600" dirty="0">
                <a:latin typeface="Arial" panose="020B0604020202020204" pitchFamily="34" charset="0"/>
              </a:rPr>
              <a:t>: </a:t>
            </a:r>
            <a:r>
              <a:rPr lang="en-US" altLang="ko-KR" sz="1600" dirty="0"/>
              <a:t>ε = 0.1</a:t>
            </a:r>
            <a:r>
              <a:rPr lang="ko-KR" altLang="en-US" sz="1600" dirty="0"/>
              <a:t>이라면</a:t>
            </a:r>
            <a:r>
              <a:rPr lang="en-US" altLang="ko-KR" sz="1600" dirty="0"/>
              <a:t>, 10% </a:t>
            </a:r>
            <a:r>
              <a:rPr lang="ko-KR" altLang="en-US" sz="1600" dirty="0"/>
              <a:t>확률로 </a:t>
            </a:r>
            <a:r>
              <a:rPr lang="ko-KR" altLang="en-US" sz="1600" b="1" dirty="0" err="1"/>
              <a:t>탐험적</a:t>
            </a:r>
            <a:r>
              <a:rPr lang="ko-KR" altLang="en-US" sz="1600" b="1" dirty="0"/>
              <a:t> 무작위 행동</a:t>
            </a:r>
            <a:r>
              <a:rPr lang="ko-KR" altLang="en-US" sz="1600" dirty="0"/>
              <a:t>을</a:t>
            </a:r>
            <a:r>
              <a:rPr lang="en-US" altLang="ko-KR" sz="1600" dirty="0"/>
              <a:t>, 90% </a:t>
            </a:r>
            <a:r>
              <a:rPr lang="ko-KR" altLang="en-US" sz="1600" dirty="0"/>
              <a:t>확률로 </a:t>
            </a:r>
            <a:r>
              <a:rPr lang="ko-KR" altLang="en-US" sz="1600" b="1" dirty="0"/>
              <a:t>가장 좋은 행동</a:t>
            </a:r>
            <a:r>
              <a:rPr lang="ko-KR" altLang="en-US" sz="1600" dirty="0"/>
              <a:t>을 선택함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장점</a:t>
            </a:r>
            <a:r>
              <a:rPr lang="en-US" altLang="ko-KR" sz="1600" dirty="0"/>
              <a:t>: </a:t>
            </a:r>
            <a:r>
              <a:rPr lang="ko-KR" altLang="ko-KR" sz="1600" dirty="0">
                <a:latin typeface="Arial" panose="020B0604020202020204" pitchFamily="34" charset="0"/>
              </a:rPr>
              <a:t>구현이 매우 간단</a:t>
            </a:r>
            <a:r>
              <a:rPr lang="ko-KR" altLang="en-US" sz="1600" dirty="0">
                <a:latin typeface="Arial" panose="020B0604020202020204" pitchFamily="34" charset="0"/>
              </a:rPr>
              <a:t>하고</a:t>
            </a:r>
            <a:r>
              <a:rPr lang="en-US" altLang="ko-KR" sz="1600" dirty="0">
                <a:latin typeface="Arial" panose="020B0604020202020204" pitchFamily="34" charset="0"/>
              </a:rPr>
              <a:t>, </a:t>
            </a:r>
            <a:r>
              <a:rPr lang="ko-KR" altLang="ko-KR" sz="1600" dirty="0">
                <a:latin typeface="Arial" panose="020B0604020202020204" pitchFamily="34" charset="0"/>
              </a:rPr>
              <a:t>탐험과 이용 간 명확한 조절 가능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32444B9-13CD-3125-5833-05B87046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26" y="2981597"/>
            <a:ext cx="5008135" cy="89480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1947947-210D-30C2-3122-4FE32A0B5233}"/>
              </a:ext>
            </a:extLst>
          </p:cNvPr>
          <p:cNvSpPr txBox="1">
            <a:spLocks/>
          </p:cNvSpPr>
          <p:nvPr/>
        </p:nvSpPr>
        <p:spPr>
          <a:xfrm>
            <a:off x="721052" y="336378"/>
            <a:ext cx="8107710" cy="552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8B869A-6A6D-7156-0129-E6379D604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91" y="5020753"/>
            <a:ext cx="7638949" cy="15646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14058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A60D254D-5FF0-B5C9-9B1C-1CC9581663DF}"/>
              </a:ext>
            </a:extLst>
          </p:cNvPr>
          <p:cNvSpPr txBox="1">
            <a:spLocks/>
          </p:cNvSpPr>
          <p:nvPr/>
        </p:nvSpPr>
        <p:spPr>
          <a:xfrm>
            <a:off x="556190" y="894659"/>
            <a:ext cx="11405772" cy="5831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Exploit vs. Exploration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ε-greedy </a:t>
            </a:r>
            <a:r>
              <a:rPr lang="ko-KR" altLang="en-US" sz="1600" dirty="0"/>
              <a:t>정책 적용</a:t>
            </a:r>
            <a:r>
              <a:rPr lang="en-US" altLang="ko-KR" sz="1600" dirty="0"/>
              <a:t> </a:t>
            </a:r>
            <a:r>
              <a:rPr lang="ko-KR" altLang="en-US" sz="1600" dirty="0"/>
              <a:t>예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 1. ε </a:t>
            </a:r>
            <a:r>
              <a:rPr lang="ko-KR" altLang="en-US" sz="1600" dirty="0"/>
              <a:t>값 설정</a:t>
            </a:r>
            <a:r>
              <a:rPr lang="en-US" altLang="ko-KR" sz="1600" dirty="0"/>
              <a:t>: ε</a:t>
            </a:r>
            <a:r>
              <a:rPr lang="ko-KR" altLang="en-US" sz="1600" dirty="0"/>
              <a:t>는 </a:t>
            </a:r>
            <a:r>
              <a:rPr lang="en-US" altLang="ko-KR" sz="1600" dirty="0"/>
              <a:t>0.1(10%)</a:t>
            </a:r>
            <a:r>
              <a:rPr lang="ko-KR" altLang="en-US" sz="1600" dirty="0"/>
              <a:t>로 설정되었다고 가정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            즉</a:t>
            </a:r>
            <a:r>
              <a:rPr lang="en-US" altLang="ko-KR" sz="1600" dirty="0"/>
              <a:t>, </a:t>
            </a:r>
            <a:r>
              <a:rPr lang="ko-KR" altLang="en-US" sz="1600" dirty="0"/>
              <a:t>에이전트는 </a:t>
            </a:r>
            <a:r>
              <a:rPr lang="en-US" altLang="ko-KR" sz="1600" dirty="0"/>
              <a:t>90%</a:t>
            </a:r>
            <a:r>
              <a:rPr lang="ko-KR" altLang="en-US" sz="1600" dirty="0"/>
              <a:t>의 확률로 이미 방문한 식당 중 가장 만족스러운 식당을 선택하고</a:t>
            </a:r>
            <a:r>
              <a:rPr lang="en-US" altLang="ko-KR" sz="1600" dirty="0"/>
              <a:t>(</a:t>
            </a:r>
            <a:r>
              <a:rPr lang="ko-KR" altLang="en-US" sz="1600" dirty="0"/>
              <a:t>이용</a:t>
            </a:r>
            <a:r>
              <a:rPr lang="en-US" altLang="ko-KR" sz="1600" dirty="0"/>
              <a:t>),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    10%</a:t>
            </a:r>
            <a:r>
              <a:rPr lang="ko-KR" altLang="en-US" sz="1600" dirty="0"/>
              <a:t>의 확률로 무작위로 새로운 식당을 시도해보게 된다</a:t>
            </a:r>
            <a:r>
              <a:rPr lang="en-US" altLang="ko-KR" sz="1600" dirty="0"/>
              <a:t>(</a:t>
            </a:r>
            <a:r>
              <a:rPr lang="ko-KR" altLang="en-US" sz="1600" dirty="0"/>
              <a:t>탐험</a:t>
            </a:r>
            <a:r>
              <a:rPr lang="en-US" altLang="ko-KR" sz="1600" dirty="0"/>
              <a:t>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 2. </a:t>
            </a:r>
            <a:r>
              <a:rPr lang="ko-KR" altLang="en-US" sz="1600" dirty="0"/>
              <a:t>에이전트의 행동</a:t>
            </a:r>
            <a:r>
              <a:rPr lang="en-US" altLang="ko-KR" sz="1600" dirty="0"/>
              <a:t>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     </a:t>
            </a:r>
            <a:r>
              <a:rPr lang="en-US" altLang="ko-KR" sz="1600" dirty="0"/>
              <a:t>- </a:t>
            </a:r>
            <a:r>
              <a:rPr lang="ko-KR" altLang="en-US" sz="1600" dirty="0"/>
              <a:t>첫째 날</a:t>
            </a:r>
            <a:r>
              <a:rPr lang="en-US" altLang="ko-KR" sz="1600" dirty="0"/>
              <a:t>: </a:t>
            </a:r>
            <a:r>
              <a:rPr lang="ko-KR" altLang="en-US" sz="1600" dirty="0"/>
              <a:t>에이전트는 아무런 정보가 없기 때문에 무작위로 식당 </a:t>
            </a:r>
            <a:r>
              <a:rPr lang="en-US" altLang="ko-KR" sz="1600" dirty="0"/>
              <a:t>A</a:t>
            </a:r>
            <a:r>
              <a:rPr lang="ko-KR" altLang="en-US" sz="1600" dirty="0"/>
              <a:t>를 선택하여 방문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                   A </a:t>
            </a:r>
            <a:r>
              <a:rPr lang="ko-KR" altLang="en-US" sz="1600" dirty="0"/>
              <a:t>식당이 만족스러웠다면</a:t>
            </a:r>
            <a:r>
              <a:rPr lang="en-US" altLang="ko-KR" sz="1600" dirty="0"/>
              <a:t>, A</a:t>
            </a:r>
            <a:r>
              <a:rPr lang="ko-KR" altLang="en-US" sz="1600" dirty="0"/>
              <a:t>의 보상을 기록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     </a:t>
            </a:r>
            <a:r>
              <a:rPr lang="en-US" altLang="ko-KR" sz="1600" dirty="0"/>
              <a:t>- </a:t>
            </a:r>
            <a:r>
              <a:rPr lang="ko-KR" altLang="en-US" sz="1600" dirty="0"/>
              <a:t>둘째 날</a:t>
            </a:r>
            <a:r>
              <a:rPr lang="en-US" altLang="ko-KR" sz="1600" dirty="0"/>
              <a:t>: ε-greedy </a:t>
            </a:r>
            <a:r>
              <a:rPr lang="ko-KR" altLang="en-US" sz="1600" dirty="0"/>
              <a:t>정책에 따라 </a:t>
            </a:r>
            <a:r>
              <a:rPr lang="en-US" altLang="ko-KR" sz="1600" dirty="0"/>
              <a:t>90%</a:t>
            </a:r>
            <a:r>
              <a:rPr lang="ko-KR" altLang="en-US" sz="1600" dirty="0"/>
              <a:t>의 확률로 </a:t>
            </a:r>
            <a:r>
              <a:rPr lang="en-US" altLang="ko-KR" sz="1600" dirty="0"/>
              <a:t>A </a:t>
            </a:r>
            <a:r>
              <a:rPr lang="ko-KR" altLang="en-US" sz="1600" dirty="0"/>
              <a:t>식당을 다시 방문할 수 있음</a:t>
            </a:r>
            <a:r>
              <a:rPr lang="en-US" altLang="ko-KR" sz="1600" dirty="0"/>
              <a:t>(</a:t>
            </a:r>
            <a:r>
              <a:rPr lang="ko-KR" altLang="en-US" sz="1600" dirty="0"/>
              <a:t>이용</a:t>
            </a:r>
            <a:r>
              <a:rPr lang="en-US" altLang="ko-KR" sz="1600" dirty="0"/>
              <a:t>).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                  </a:t>
            </a:r>
            <a:r>
              <a:rPr lang="ko-KR" altLang="en-US" sz="1600" dirty="0"/>
              <a:t>그러나 </a:t>
            </a:r>
            <a:r>
              <a:rPr lang="en-US" altLang="ko-KR" sz="1600" dirty="0"/>
              <a:t>10%</a:t>
            </a:r>
            <a:r>
              <a:rPr lang="ko-KR" altLang="en-US" sz="1600" dirty="0"/>
              <a:t>의 확률로 다른 식당</a:t>
            </a:r>
            <a:r>
              <a:rPr lang="en-US" altLang="ko-KR" sz="1600" dirty="0"/>
              <a:t>, </a:t>
            </a:r>
            <a:r>
              <a:rPr lang="ko-KR" altLang="en-US" sz="1600" dirty="0"/>
              <a:t>예를 들어 </a:t>
            </a:r>
            <a:r>
              <a:rPr lang="en-US" altLang="ko-KR" sz="1600" dirty="0"/>
              <a:t>B </a:t>
            </a:r>
            <a:r>
              <a:rPr lang="ko-KR" altLang="en-US" sz="1600" dirty="0"/>
              <a:t>식당을 탐험할 수도 있음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     </a:t>
            </a:r>
            <a:r>
              <a:rPr lang="en-US" altLang="ko-KR" sz="1600" dirty="0"/>
              <a:t>- </a:t>
            </a:r>
            <a:r>
              <a:rPr lang="ko-KR" altLang="en-US" sz="1600" dirty="0"/>
              <a:t>셋째 날</a:t>
            </a:r>
            <a:r>
              <a:rPr lang="en-US" altLang="ko-KR" sz="1600" dirty="0"/>
              <a:t>: B </a:t>
            </a:r>
            <a:r>
              <a:rPr lang="ko-KR" altLang="en-US" sz="1600" dirty="0"/>
              <a:t>식당이 더 맛있었다면</a:t>
            </a:r>
            <a:r>
              <a:rPr lang="en-US" altLang="ko-KR" sz="1600" dirty="0"/>
              <a:t>, </a:t>
            </a:r>
            <a:r>
              <a:rPr lang="ko-KR" altLang="en-US" sz="1600" dirty="0"/>
              <a:t>이제 </a:t>
            </a:r>
            <a:r>
              <a:rPr lang="en-US" altLang="ko-KR" sz="1600" dirty="0"/>
              <a:t>A</a:t>
            </a:r>
            <a:r>
              <a:rPr lang="ko-KR" altLang="en-US" sz="1600" dirty="0"/>
              <a:t>와 </a:t>
            </a:r>
            <a:r>
              <a:rPr lang="en-US" altLang="ko-KR" sz="1600" dirty="0"/>
              <a:t>B </a:t>
            </a:r>
            <a:r>
              <a:rPr lang="ko-KR" altLang="en-US" sz="1600" dirty="0"/>
              <a:t>중에서 </a:t>
            </a:r>
            <a:r>
              <a:rPr lang="en-US" altLang="ko-KR" sz="1600" dirty="0"/>
              <a:t>B</a:t>
            </a:r>
            <a:r>
              <a:rPr lang="ko-KR" altLang="en-US" sz="1600" dirty="0"/>
              <a:t>의 보상이 더 크다고 기록됨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                 이때부터 </a:t>
            </a:r>
            <a:r>
              <a:rPr lang="en-US" altLang="ko-KR" sz="1600" dirty="0"/>
              <a:t>90% </a:t>
            </a:r>
            <a:r>
              <a:rPr lang="ko-KR" altLang="en-US" sz="1600" dirty="0"/>
              <a:t>확률로 </a:t>
            </a:r>
            <a:r>
              <a:rPr lang="en-US" altLang="ko-KR" sz="1600" dirty="0"/>
              <a:t>B </a:t>
            </a:r>
            <a:r>
              <a:rPr lang="ko-KR" altLang="en-US" sz="1600" dirty="0"/>
              <a:t>식당을 선택할 가능성이 커지며</a:t>
            </a:r>
            <a:r>
              <a:rPr lang="en-US" altLang="ko-KR" sz="1600" dirty="0"/>
              <a:t>, </a:t>
            </a:r>
            <a:r>
              <a:rPr lang="ko-KR" altLang="en-US" sz="1600" dirty="0"/>
              <a:t>여전히 </a:t>
            </a:r>
            <a:r>
              <a:rPr lang="en-US" altLang="ko-KR" sz="1600" dirty="0"/>
              <a:t>10%</a:t>
            </a:r>
            <a:r>
              <a:rPr lang="ko-KR" altLang="en-US" sz="1600" dirty="0"/>
              <a:t>의 확률로 새로운 식당</a:t>
            </a:r>
            <a:r>
              <a:rPr lang="en-US" altLang="ko-KR" sz="1600" dirty="0"/>
              <a:t>(C, D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을 </a:t>
            </a:r>
            <a:br>
              <a:rPr lang="en-US" altLang="ko-KR" sz="1600" dirty="0"/>
            </a:br>
            <a:r>
              <a:rPr lang="en-US" altLang="ko-KR" sz="1600" dirty="0"/>
              <a:t>                 </a:t>
            </a:r>
            <a:r>
              <a:rPr lang="ko-KR" altLang="en-US" sz="1600" dirty="0"/>
              <a:t>탐험할 수 있음</a:t>
            </a: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5E1435-49C3-DA2E-95EE-CEDAA6885914}"/>
              </a:ext>
            </a:extLst>
          </p:cNvPr>
          <p:cNvSpPr txBox="1">
            <a:spLocks/>
          </p:cNvSpPr>
          <p:nvPr/>
        </p:nvSpPr>
        <p:spPr>
          <a:xfrm>
            <a:off x="721052" y="333552"/>
            <a:ext cx="8107710" cy="5208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12386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A60D254D-5FF0-B5C9-9B1C-1CC9581663DF}"/>
              </a:ext>
            </a:extLst>
          </p:cNvPr>
          <p:cNvSpPr txBox="1">
            <a:spLocks/>
          </p:cNvSpPr>
          <p:nvPr/>
        </p:nvSpPr>
        <p:spPr>
          <a:xfrm>
            <a:off x="533186" y="1159205"/>
            <a:ext cx="11405772" cy="469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Exploit vs. Exploration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800" b="1" dirty="0">
                <a:ea typeface="KoPub돋움체_Pro Bold" pitchFamily="18" charset="-127"/>
              </a:rPr>
              <a:t>    </a:t>
            </a:r>
            <a:r>
              <a:rPr lang="en-US" altLang="ko-KR" sz="1600" dirty="0"/>
              <a:t>3. </a:t>
            </a:r>
            <a:r>
              <a:rPr lang="ko-KR" altLang="en-US" sz="1600" dirty="0"/>
              <a:t>학습 진행</a:t>
            </a:r>
            <a:r>
              <a:rPr lang="en-US" altLang="ko-KR" sz="1600" dirty="0"/>
              <a:t>: </a:t>
            </a:r>
            <a:r>
              <a:rPr lang="ko-KR" altLang="en-US" sz="1600" dirty="0"/>
              <a:t>에이전트는 반복적으로 </a:t>
            </a:r>
            <a:r>
              <a:rPr lang="en-US" altLang="ko-KR" sz="1600" dirty="0"/>
              <a:t>ε-greedy </a:t>
            </a:r>
            <a:r>
              <a:rPr lang="ko-KR" altLang="en-US" sz="1600" dirty="0"/>
              <a:t>정책을 사용하여 식당 선택을 하면서</a:t>
            </a:r>
            <a:r>
              <a:rPr lang="en-US" altLang="ko-KR" sz="1600" dirty="0"/>
              <a:t>, </a:t>
            </a:r>
            <a:r>
              <a:rPr lang="ko-KR" altLang="en-US" sz="1600" dirty="0"/>
              <a:t>점점 더 최적의 식당을 찾아간다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처음에는 탐험을 통해 많은 식당을 경험하고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이후에는 이미 학습된 정보로 만족도가 높은 식당을 주로 선택하게 됨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/>
              <a:t>    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/>
              <a:t>     4. ε </a:t>
            </a:r>
            <a:r>
              <a:rPr lang="ko-KR" altLang="en-US" sz="1600" dirty="0"/>
              <a:t>값의 조절</a:t>
            </a:r>
            <a:r>
              <a:rPr lang="en-US" altLang="ko-KR" sz="1600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       </a:t>
            </a:r>
            <a:r>
              <a:rPr lang="en-US" altLang="ko-KR" sz="1600" dirty="0"/>
              <a:t>- </a:t>
            </a:r>
            <a:r>
              <a:rPr lang="ko-KR" altLang="en-US" sz="1600" dirty="0"/>
              <a:t>학습 초반에는 </a:t>
            </a:r>
            <a:r>
              <a:rPr lang="en-US" altLang="ko-KR" sz="1600" dirty="0"/>
              <a:t>ε</a:t>
            </a:r>
            <a:r>
              <a:rPr lang="ko-KR" altLang="en-US" sz="1600" dirty="0"/>
              <a:t> 값을 크게 설정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ε = 0.5)</a:t>
            </a:r>
            <a:r>
              <a:rPr lang="ko-KR" altLang="en-US" sz="1600" dirty="0"/>
              <a:t>하여 탐험을 많이 시도할 수 있음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(</a:t>
            </a:r>
            <a:r>
              <a:rPr lang="ko-KR" altLang="en-US" sz="1600" dirty="0"/>
              <a:t>이를 통해 에이전트는 다양한 선택지를 탐색하게 됨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- </a:t>
            </a:r>
            <a:r>
              <a:rPr lang="ko-KR" altLang="en-US" sz="1600" dirty="0"/>
              <a:t>시간이 지남에 따라 </a:t>
            </a:r>
            <a:r>
              <a:rPr lang="en-US" altLang="ko-KR" sz="1600" dirty="0"/>
              <a:t>ε</a:t>
            </a:r>
            <a:r>
              <a:rPr lang="ko-KR" altLang="en-US" sz="1600" dirty="0"/>
              <a:t> 값을 점차 줄여서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ε = 0.1) </a:t>
            </a:r>
            <a:r>
              <a:rPr lang="ko-KR" altLang="en-US" sz="1600" dirty="0"/>
              <a:t>탐험보다는 이미 좋은 선택이라고 배운 식당을 선택하는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 </a:t>
            </a:r>
            <a:r>
              <a:rPr lang="ko-KR" altLang="en-US" sz="1600" dirty="0"/>
              <a:t>빈도를 높여 최적의 행동을 착취</a:t>
            </a: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5E1435-49C3-DA2E-95EE-CEDAA6885914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96519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9867B7-36FD-C616-2D04-165F8CF93723}"/>
              </a:ext>
            </a:extLst>
          </p:cNvPr>
          <p:cNvSpPr/>
          <p:nvPr/>
        </p:nvSpPr>
        <p:spPr>
          <a:xfrm>
            <a:off x="4836160" y="1936954"/>
            <a:ext cx="3622791" cy="39290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45531C-479E-C139-3D24-38265B34E27F}"/>
              </a:ext>
            </a:extLst>
          </p:cNvPr>
          <p:cNvSpPr/>
          <p:nvPr/>
        </p:nvSpPr>
        <p:spPr>
          <a:xfrm>
            <a:off x="983226" y="1936955"/>
            <a:ext cx="3304950" cy="38745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A60D254D-5FF0-B5C9-9B1C-1CC9581663DF}"/>
              </a:ext>
            </a:extLst>
          </p:cNvPr>
          <p:cNvSpPr txBox="1">
            <a:spLocks/>
          </p:cNvSpPr>
          <p:nvPr/>
        </p:nvSpPr>
        <p:spPr>
          <a:xfrm>
            <a:off x="533187" y="1159205"/>
            <a:ext cx="4302973" cy="417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Exploit vs. Exploration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E-greedy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  e = 0.1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  if rand &lt; e: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     a = random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  else: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     a = argmax(Q(s, a))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5E1435-49C3-DA2E-95EE-CEDAA6885914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A16BBB8-9C63-3EE8-37E6-A6A18B994328}"/>
              </a:ext>
            </a:extLst>
          </p:cNvPr>
          <p:cNvSpPr txBox="1">
            <a:spLocks/>
          </p:cNvSpPr>
          <p:nvPr/>
        </p:nvSpPr>
        <p:spPr>
          <a:xfrm>
            <a:off x="4851570" y="1900118"/>
            <a:ext cx="3723085" cy="3991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Decaying E-greedy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  for </a:t>
            </a:r>
            <a:r>
              <a:rPr lang="en-US" altLang="ko-KR" sz="1600" b="1" dirty="0" err="1">
                <a:latin typeface="KoPub돋움체_Pro Bold" pitchFamily="18" charset="-127"/>
                <a:ea typeface="KoPub돋움체_Pro Bold" pitchFamily="18" charset="-127"/>
              </a:rPr>
              <a:t>i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in range(1000)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      e = 0.1 / (</a:t>
            </a:r>
            <a:r>
              <a:rPr lang="en-US" altLang="ko-KR" sz="1600" b="1" dirty="0" err="1">
                <a:latin typeface="KoPub돋움체_Pro Bold" pitchFamily="18" charset="-127"/>
                <a:ea typeface="KoPub돋움체_Pro Bold" pitchFamily="18" charset="-127"/>
              </a:rPr>
              <a:t>i</a:t>
            </a: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+ 1)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      if rand(1) &lt; e: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         a = random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      else: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         a = argmax(Q(s, a))</a:t>
            </a:r>
          </a:p>
        </p:txBody>
      </p:sp>
    </p:spTree>
    <p:extLst>
      <p:ext uri="{BB962C8B-B14F-4D97-AF65-F5344CB8AC3E}">
        <p14:creationId xmlns:p14="http://schemas.microsoft.com/office/powerpoint/2010/main" val="3041168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9D13-8800-9EE1-3736-554B0302C960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19319A-28C0-D2B1-B4DD-5844798E0A63}"/>
              </a:ext>
            </a:extLst>
          </p:cNvPr>
          <p:cNvSpPr txBox="1">
            <a:spLocks/>
          </p:cNvSpPr>
          <p:nvPr/>
        </p:nvSpPr>
        <p:spPr>
          <a:xfrm>
            <a:off x="533187" y="1159204"/>
            <a:ext cx="5228516" cy="124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>
                <a:ea typeface="KoPub돋움체_Pro Bold" pitchFamily="18" charset="-127"/>
              </a:rPr>
              <a:t>Dummy Q-learning </a:t>
            </a:r>
            <a:r>
              <a:rPr lang="ko-KR" altLang="en-US" sz="1800" b="1" dirty="0">
                <a:ea typeface="KoPub돋움체_Pro Bold" pitchFamily="18" charset="-127"/>
              </a:rPr>
              <a:t>알고리즘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altLang="ko-KR" sz="1600" dirty="0">
                <a:solidFill>
                  <a:srgbClr val="555555"/>
                </a:solidFill>
                <a:latin typeface="AppleSDGothicNeo"/>
              </a:rPr>
              <a:t>Action a </a:t>
            </a:r>
            <a:r>
              <a:rPr lang="en-US" altLang="ko-KR" sz="1600" dirty="0">
                <a:solidFill>
                  <a:srgbClr val="555555"/>
                </a:solidFill>
                <a:latin typeface="AppleSDGothicNeo"/>
                <a:sym typeface="Wingdings" panose="05000000000000000000" pitchFamily="2" charset="2"/>
              </a:rPr>
              <a:t> exploit</a:t>
            </a:r>
            <a:r>
              <a:rPr lang="ko-KR" altLang="en-US" sz="1600" dirty="0">
                <a:solidFill>
                  <a:srgbClr val="555555"/>
                </a:solidFill>
                <a:latin typeface="AppleSDGothicNeo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555555"/>
                </a:solidFill>
                <a:latin typeface="AppleSDGothicNeo"/>
                <a:sym typeface="Wingdings" panose="05000000000000000000" pitchFamily="2" charset="2"/>
              </a:rPr>
              <a:t>and exploration</a:t>
            </a:r>
            <a:r>
              <a:rPr lang="ko-KR" altLang="en-US" sz="1600" dirty="0">
                <a:solidFill>
                  <a:srgbClr val="555555"/>
                </a:solidFill>
                <a:latin typeface="AppleSDGothicNeo"/>
                <a:sym typeface="Wingdings" panose="05000000000000000000" pitchFamily="2" charset="2"/>
              </a:rPr>
              <a:t>를 사용</a:t>
            </a:r>
            <a:endParaRPr lang="en-US" altLang="ko-KR" sz="1600" dirty="0">
              <a:solidFill>
                <a:srgbClr val="555555"/>
              </a:solidFill>
              <a:latin typeface="AppleSDGothicNeo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51CF95-0A86-ED89-0381-397A4465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51" y="2262805"/>
            <a:ext cx="8173591" cy="4372585"/>
          </a:xfrm>
          <a:prstGeom prst="rect">
            <a:avLst/>
          </a:prstGeom>
        </p:spPr>
      </p:pic>
      <p:sp>
        <p:nvSpPr>
          <p:cNvPr id="14" name="화살표: 아래로 구부러짐 13">
            <a:extLst>
              <a:ext uri="{FF2B5EF4-FFF2-40B4-BE49-F238E27FC236}">
                <a16:creationId xmlns:a16="http://schemas.microsoft.com/office/drawing/2014/main" id="{1A2F1ABA-9766-4386-D832-CCB69FE40134}"/>
              </a:ext>
            </a:extLst>
          </p:cNvPr>
          <p:cNvSpPr/>
          <p:nvPr/>
        </p:nvSpPr>
        <p:spPr>
          <a:xfrm rot="3960817">
            <a:off x="2559043" y="2583005"/>
            <a:ext cx="1956620" cy="49694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D5E19A-41E2-15A5-D00B-FFA829B174DE}"/>
              </a:ext>
            </a:extLst>
          </p:cNvPr>
          <p:cNvSpPr/>
          <p:nvPr/>
        </p:nvSpPr>
        <p:spPr>
          <a:xfrm>
            <a:off x="3462068" y="3755366"/>
            <a:ext cx="270294" cy="31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075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9D13-8800-9EE1-3736-554B0302C960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19319A-28C0-D2B1-B4DD-5844798E0A63}"/>
              </a:ext>
            </a:extLst>
          </p:cNvPr>
          <p:cNvSpPr txBox="1">
            <a:spLocks/>
          </p:cNvSpPr>
          <p:nvPr/>
        </p:nvSpPr>
        <p:spPr>
          <a:xfrm>
            <a:off x="533187" y="1159204"/>
            <a:ext cx="5228516" cy="80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>
                <a:ea typeface="KoPub돋움체_Pro Bold" pitchFamily="18" charset="-127"/>
              </a:rPr>
              <a:t>Discounted future reward</a:t>
            </a:r>
            <a:endParaRPr lang="ko-KR" altLang="en-US" sz="1800" b="1" dirty="0">
              <a:ea typeface="KoPub돋움체_Pro Bold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421148-A55D-7E50-13BA-6D5F5E09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8" y="2231482"/>
            <a:ext cx="6982799" cy="4105848"/>
          </a:xfrm>
          <a:prstGeom prst="rect">
            <a:avLst/>
          </a:prstGeom>
        </p:spPr>
      </p:pic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08BF222A-6B42-7809-DF5F-7D54D043868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92878" y="3342968"/>
            <a:ext cx="3135885" cy="147483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34464B-6B39-1EEB-E87E-B37C77FDBE99}"/>
              </a:ext>
            </a:extLst>
          </p:cNvPr>
          <p:cNvSpPr txBox="1"/>
          <p:nvPr/>
        </p:nvSpPr>
        <p:spPr>
          <a:xfrm>
            <a:off x="8829367" y="3057831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a(3, 2)</a:t>
            </a:r>
            <a:r>
              <a:rPr lang="ko-KR" altLang="en-US" dirty="0"/>
              <a:t>는 </a:t>
            </a:r>
            <a:r>
              <a:rPr lang="en-US" altLang="ko-KR" dirty="0"/>
              <a:t>Left</a:t>
            </a:r>
            <a:r>
              <a:rPr lang="ko-KR" altLang="en-US" dirty="0"/>
              <a:t>가 좋을까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           Down</a:t>
            </a:r>
            <a:r>
              <a:rPr lang="ko-KR" altLang="en-US" dirty="0"/>
              <a:t>이 좋을까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7920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EA65496-F64A-5592-887E-D37BA02E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70" y="2484947"/>
            <a:ext cx="5868066" cy="40705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B29D13-8800-9EE1-3736-554B0302C960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EC19319A-28C0-D2B1-B4DD-5844798E0A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187" y="1159204"/>
                <a:ext cx="5228516" cy="1249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ko-KR" altLang="en-US" sz="1800" dirty="0">
                    <a:solidFill>
                      <a:srgbClr val="555555"/>
                    </a:solidFill>
                    <a:latin typeface="AppleSDGothicNeo"/>
                  </a:rPr>
                  <a:t>할인보상율 </a:t>
                </a:r>
                <a:r>
                  <a:rPr lang="en-US" altLang="ko-KR" sz="1800" dirty="0">
                    <a:solidFill>
                      <a:srgbClr val="555555"/>
                    </a:solidFill>
                    <a:latin typeface="AppleSDGothicNeo"/>
                  </a:rPr>
                  <a:t>(</a:t>
                </a:r>
                <a:r>
                  <a:rPr lang="en-US" altLang="ko-KR" sz="1800" b="1" dirty="0">
                    <a:ea typeface="KoPub돋움체_Pro Bold" pitchFamily="18" charset="-127"/>
                  </a:rPr>
                  <a:t>Discounted reward) </a:t>
                </a:r>
                <a14:m>
                  <m:oMath xmlns:m="http://schemas.openxmlformats.org/officeDocument/2006/math">
                    <m:r>
                      <a:rPr lang="ko-KR" altLang="en-US" sz="1800" b="1" i="1" smtClean="0">
                        <a:latin typeface="Cambria Math" panose="02040503050406030204" pitchFamily="18" charset="0"/>
                        <a:ea typeface="KoPub돋움체_Pro Bold" pitchFamily="18" charset="-127"/>
                      </a:rPr>
                      <m:t>𝜸</m:t>
                    </m:r>
                  </m:oMath>
                </a14:m>
                <a:r>
                  <a:rPr lang="ko-KR" altLang="en-US" sz="1800" b="1" dirty="0">
                    <a:ea typeface="KoPub돋움체_Pro Bold" pitchFamily="18" charset="-127"/>
                  </a:rPr>
                  <a:t> </a:t>
                </a:r>
              </a:p>
              <a:p>
                <a:pPr lvl="1">
                  <a:lnSpc>
                    <a:spcPct val="200000"/>
                  </a:lnSpc>
                  <a:buClr>
                    <a:schemeClr val="accent2"/>
                  </a:buClr>
                </a:pPr>
                <a:r>
                  <a:rPr lang="ko-KR" altLang="en-US" sz="1600" dirty="0">
                    <a:solidFill>
                      <a:srgbClr val="555555"/>
                    </a:solidFill>
                    <a:latin typeface="AppleSDGothicNeo"/>
                  </a:rPr>
                  <a:t>할인보상율</a:t>
                </a:r>
                <a:r>
                  <a:rPr lang="en-US" altLang="ko-KR" sz="1600" dirty="0">
                    <a:solidFill>
                      <a:srgbClr val="555555"/>
                    </a:solidFill>
                    <a:latin typeface="AppleSDGothicNeo"/>
                  </a:rPr>
                  <a:t>(Discounted reward)</a:t>
                </a:r>
                <a:r>
                  <a:rPr lang="ko-KR" altLang="en-US" sz="1600" dirty="0">
                    <a:solidFill>
                      <a:srgbClr val="555555"/>
                    </a:solidFill>
                    <a:latin typeface="AppleSDGothicNeo"/>
                  </a:rPr>
                  <a:t>을 적용한 공식</a:t>
                </a:r>
                <a:r>
                  <a:rPr lang="en-US" altLang="ko-KR" sz="1600" dirty="0">
                    <a:solidFill>
                      <a:srgbClr val="555555"/>
                    </a:solidFill>
                    <a:latin typeface="AppleSDGothicNeo"/>
                  </a:rPr>
                  <a:t>:</a:t>
                </a:r>
              </a:p>
            </p:txBody>
          </p:sp>
        </mc:Choice>
        <mc:Fallback xmlns="">
          <p:sp>
            <p:nvSpPr>
              <p:cNvPr id="4" name="내용 개체 틀 4">
                <a:extLst>
                  <a:ext uri="{FF2B5EF4-FFF2-40B4-BE49-F238E27FC236}">
                    <a16:creationId xmlns:a16="http://schemas.microsoft.com/office/drawing/2014/main" id="{EC19319A-28C0-D2B1-B4DD-5844798E0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7" y="1159204"/>
                <a:ext cx="5228516" cy="1249699"/>
              </a:xfrm>
              <a:prstGeom prst="rect">
                <a:avLst/>
              </a:prstGeom>
              <a:blipFill>
                <a:blip r:embed="rId3"/>
                <a:stretch>
                  <a:fillRect l="-6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71D8F3A-73F3-CBEE-ADC4-13463F04E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304" y="1840845"/>
            <a:ext cx="3720313" cy="5680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7E00A4-EEAA-48CA-8289-209D4191E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632" y="3805842"/>
            <a:ext cx="201627" cy="1393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91DE93-7306-559B-A32A-80B8DD7B3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377" y="3361772"/>
            <a:ext cx="5088926" cy="306073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C4B2D82-0CFE-AF71-3D82-1AC3DB7EE43A}"/>
              </a:ext>
            </a:extLst>
          </p:cNvPr>
          <p:cNvGrpSpPr/>
          <p:nvPr/>
        </p:nvGrpSpPr>
        <p:grpSpPr>
          <a:xfrm>
            <a:off x="570001" y="3184793"/>
            <a:ext cx="5744535" cy="3278578"/>
            <a:chOff x="570001" y="3184793"/>
            <a:chExt cx="5744535" cy="327857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8738867-F647-05BB-F58F-937181F84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001" y="3184793"/>
              <a:ext cx="5541726" cy="326173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124D2C7-706C-3DD8-1319-70C7C151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9024" y="3299388"/>
              <a:ext cx="5205512" cy="316398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DE5DAC-6E4C-6402-B876-13CCC6897262}"/>
                </a:ext>
              </a:extLst>
            </p:cNvPr>
            <p:cNvSpPr txBox="1"/>
            <p:nvPr/>
          </p:nvSpPr>
          <p:spPr>
            <a:xfrm>
              <a:off x="4081871" y="5439545"/>
              <a:ext cx="5453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0+0.9</a:t>
              </a:r>
              <a:endParaRPr lang="ko-KR" altLang="en-US" sz="11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C1B62C-397D-FB01-FBD5-012A2F8AE672}"/>
                </a:ext>
              </a:extLst>
            </p:cNvPr>
            <p:cNvSpPr txBox="1"/>
            <p:nvPr/>
          </p:nvSpPr>
          <p:spPr>
            <a:xfrm>
              <a:off x="3107832" y="5945905"/>
              <a:ext cx="5453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0+0.9</a:t>
              </a:r>
              <a:endParaRPr lang="ko-KR" altLang="en-US" sz="11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23C2C8-DB3C-83C5-EE1E-8295C89333C2}"/>
                </a:ext>
              </a:extLst>
            </p:cNvPr>
            <p:cNvSpPr txBox="1"/>
            <p:nvPr/>
          </p:nvSpPr>
          <p:spPr>
            <a:xfrm>
              <a:off x="2788926" y="5397269"/>
              <a:ext cx="6222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0+0.81</a:t>
              </a:r>
              <a:endParaRPr lang="ko-KR" altLang="en-US" sz="11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CAD71F-358D-E694-D2BC-5AE119FCC453}"/>
                </a:ext>
              </a:extLst>
            </p:cNvPr>
            <p:cNvSpPr txBox="1"/>
            <p:nvPr/>
          </p:nvSpPr>
          <p:spPr>
            <a:xfrm>
              <a:off x="3637452" y="5183912"/>
              <a:ext cx="699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0+0.729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071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507B0-D0F8-7A50-1999-A57A16803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2CBAB5-AAD9-8C03-110C-BADC059AB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6863"/>
                <a:ext cx="10488561" cy="5440414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/>
                  <a:t> Markov Decision Process (MDP, </a:t>
                </a:r>
                <a:r>
                  <a:rPr lang="ko-KR" altLang="en-US" sz="1800" b="1" dirty="0" err="1"/>
                  <a:t>마르코프</a:t>
                </a:r>
                <a:r>
                  <a:rPr lang="ko-KR" altLang="en-US" sz="1800" b="1" dirty="0"/>
                  <a:t> 결정 과정</a:t>
                </a:r>
                <a:r>
                  <a:rPr lang="en-US" altLang="ko-KR" sz="1800" b="1" dirty="0"/>
                  <a:t>)</a:t>
                </a:r>
                <a:r>
                  <a:rPr lang="en-US" altLang="ko-KR" sz="1800" dirty="0"/>
                  <a:t> – cont.</a:t>
                </a:r>
              </a:p>
              <a:p>
                <a:pPr marL="457200" lvl="1" indent="0">
                  <a:lnSpc>
                    <a:spcPct val="160000"/>
                  </a:lnSpc>
                  <a:buNone/>
                </a:pPr>
                <a:r>
                  <a:rPr lang="en-US" altLang="ko-KR" sz="1600" b="1" dirty="0">
                    <a:solidFill>
                      <a:srgbClr val="0070C0"/>
                    </a:solidFill>
                  </a:rPr>
                  <a:t>2. </a:t>
                </a:r>
                <a:r>
                  <a:rPr lang="ko-KR" altLang="en-US" sz="1600" b="1" dirty="0" err="1">
                    <a:solidFill>
                      <a:srgbClr val="0070C0"/>
                    </a:solidFill>
                  </a:rPr>
                  <a:t>마르코프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 성질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(Markov Property)</a:t>
                </a:r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미래의 상태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/>
                  <a:t>는 </a:t>
                </a:r>
                <a:r>
                  <a:rPr lang="ko-KR" altLang="en-US" sz="1600" b="1" dirty="0"/>
                  <a:t>현재 상태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에 영향을 받고 과거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/>
                      </a:rPr>
                      <m:t>, …</m:t>
                    </m:r>
                  </m:oMath>
                </a14:m>
                <a:r>
                  <a:rPr lang="ko-KR" altLang="en-US" sz="1600" dirty="0"/>
                  <a:t>에는 영향을 받지 않는 시스템에 대한 확률 모델 </a:t>
                </a:r>
                <a:r>
                  <a:rPr lang="en-US" altLang="ko-KR" sz="1600" dirty="0"/>
                  <a:t>(stochastic model)</a:t>
                </a:r>
                <a:endParaRPr lang="en-US" altLang="ko-KR" sz="1600" b="0" i="1" dirty="0">
                  <a:latin typeface="Cambria Math"/>
                </a:endParaRPr>
              </a:p>
              <a:p>
                <a:pPr marL="914400" lvl="2" indent="0">
                  <a:lnSpc>
                    <a:spcPct val="16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6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dirty="0"/>
              </a:p>
              <a:p>
                <a:pPr marL="914400" lvl="2" indent="0">
                  <a:lnSpc>
                    <a:spcPct val="160000"/>
                  </a:lnSpc>
                  <a:buNone/>
                </a:pPr>
                <a:endParaRPr lang="en-US" altLang="ko-KR" sz="1600" dirty="0"/>
              </a:p>
              <a:p>
                <a:pPr marL="914400" lvl="2" indent="0">
                  <a:lnSpc>
                    <a:spcPct val="160000"/>
                  </a:lnSpc>
                  <a:buNone/>
                </a:pPr>
                <a:endParaRPr lang="en-US" altLang="ko-KR" sz="1600" dirty="0"/>
              </a:p>
              <a:p>
                <a:pPr marL="914400" lvl="2" indent="0">
                  <a:lnSpc>
                    <a:spcPct val="160000"/>
                  </a:lnSpc>
                  <a:buNone/>
                </a:pPr>
                <a:endParaRPr lang="en-US" altLang="ko-KR" sz="1600" dirty="0"/>
              </a:p>
              <a:p>
                <a:pPr marL="914400" lvl="2" indent="0">
                  <a:lnSpc>
                    <a:spcPct val="160000"/>
                  </a:lnSpc>
                  <a:buNone/>
                </a:pPr>
                <a:endParaRPr lang="en-US" altLang="ko-KR" sz="1600" dirty="0"/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6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 "</a:t>
                </a:r>
                <a:r>
                  <a:rPr lang="ko-KR" altLang="en-US" sz="1600" dirty="0"/>
                  <a:t>현재 상태와 행동만 알면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다음 상태의 확률을 결정할 수 있다</a:t>
                </a:r>
                <a:r>
                  <a:rPr lang="en-US" altLang="ko-KR" sz="1600" dirty="0"/>
                  <a:t>"</a:t>
                </a:r>
                <a:r>
                  <a:rPr lang="ko-KR" altLang="en-US" sz="1600" dirty="0"/>
                  <a:t>는 가정이다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2CBAB5-AAD9-8C03-110C-BADC059AB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6863"/>
                <a:ext cx="10488561" cy="5440414"/>
              </a:xfrm>
              <a:blipFill>
                <a:blip r:embed="rId2"/>
                <a:stretch>
                  <a:fillRect l="-407" t="-11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2867170-D891-EECF-5F2F-5BC0805DED0C}"/>
              </a:ext>
            </a:extLst>
          </p:cNvPr>
          <p:cNvGrpSpPr/>
          <p:nvPr/>
        </p:nvGrpSpPr>
        <p:grpSpPr>
          <a:xfrm>
            <a:off x="6853162" y="3166728"/>
            <a:ext cx="1523366" cy="1802448"/>
            <a:chOff x="7224394" y="3335338"/>
            <a:chExt cx="1523366" cy="18024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71BDB1-5960-1E85-D77C-373C5CF6A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4394" y="3335338"/>
              <a:ext cx="1523366" cy="131814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8EB277-BB02-B964-00B2-31929BBEDCF8}"/>
                </a:ext>
              </a:extLst>
            </p:cNvPr>
            <p:cNvSpPr txBox="1"/>
            <p:nvPr/>
          </p:nvSpPr>
          <p:spPr>
            <a:xfrm>
              <a:off x="7430476" y="4706899"/>
              <a:ext cx="11112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1856-1922</a:t>
              </a:r>
            </a:p>
            <a:p>
              <a:pPr algn="ctr"/>
              <a:r>
                <a:rPr lang="ko-KR" altLang="en-US" sz="1100" dirty="0"/>
                <a:t>러시아</a:t>
              </a:r>
              <a:r>
                <a:rPr lang="en-US" altLang="ko-KR" sz="1100" dirty="0"/>
                <a:t>, </a:t>
              </a:r>
              <a:r>
                <a:rPr lang="ko-KR" altLang="en-US" sz="1100"/>
                <a:t>수학자</a:t>
              </a: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293B29AB-C805-8084-450A-C2E93E76AE10}"/>
              </a:ext>
            </a:extLst>
          </p:cNvPr>
          <p:cNvSpPr txBox="1">
            <a:spLocks/>
          </p:cNvSpPr>
          <p:nvPr/>
        </p:nvSpPr>
        <p:spPr>
          <a:xfrm>
            <a:off x="721052" y="334297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B42A36-1FFB-69DA-636B-FD67E6F4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552" y="3443584"/>
            <a:ext cx="2900258" cy="16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52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9D13-8800-9EE1-3736-554B0302C960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19319A-28C0-D2B1-B4DD-5844798E0A63}"/>
              </a:ext>
            </a:extLst>
          </p:cNvPr>
          <p:cNvSpPr txBox="1">
            <a:spLocks/>
          </p:cNvSpPr>
          <p:nvPr/>
        </p:nvSpPr>
        <p:spPr>
          <a:xfrm>
            <a:off x="533187" y="1159204"/>
            <a:ext cx="5228516" cy="124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>
                <a:ea typeface="KoPub돋움체_Pro Bold" pitchFamily="18" charset="-127"/>
              </a:rPr>
              <a:t>Dummy Q-learning </a:t>
            </a:r>
            <a:r>
              <a:rPr lang="ko-KR" altLang="en-US" sz="1800" b="1" dirty="0">
                <a:ea typeface="KoPub돋움체_Pro Bold" pitchFamily="18" charset="-127"/>
              </a:rPr>
              <a:t>알고리즘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ko-KR" altLang="en-US" sz="1600" dirty="0">
                <a:solidFill>
                  <a:srgbClr val="555555"/>
                </a:solidFill>
                <a:latin typeface="AppleSDGothicNeo"/>
              </a:rPr>
              <a:t>알고리즘으로 표현하면 다음과 같음</a:t>
            </a:r>
            <a:endParaRPr lang="en-US" altLang="ko-KR" sz="1600" dirty="0">
              <a:solidFill>
                <a:srgbClr val="555555"/>
              </a:solidFill>
              <a:latin typeface="AppleSDGothicNe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7A6C1F-F244-A267-BDCA-681DA5545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98" y="2351489"/>
            <a:ext cx="7294857" cy="42045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67F40DF-A271-473D-F25D-E5D2FBBDFBFC}"/>
              </a:ext>
            </a:extLst>
          </p:cNvPr>
          <p:cNvSpPr/>
          <p:nvPr/>
        </p:nvSpPr>
        <p:spPr>
          <a:xfrm>
            <a:off x="4272951" y="5520906"/>
            <a:ext cx="270294" cy="31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08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9D13-8800-9EE1-3736-554B0302C960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19319A-28C0-D2B1-B4DD-5844798E0A63}"/>
              </a:ext>
            </a:extLst>
          </p:cNvPr>
          <p:cNvSpPr txBox="1">
            <a:spLocks/>
          </p:cNvSpPr>
          <p:nvPr/>
        </p:nvSpPr>
        <p:spPr>
          <a:xfrm>
            <a:off x="533187" y="1159204"/>
            <a:ext cx="5228516" cy="124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>
                <a:ea typeface="KoPub돋움체_Pro Bold" pitchFamily="18" charset="-127"/>
              </a:rPr>
              <a:t>Dummy Q-learning </a:t>
            </a:r>
            <a:r>
              <a:rPr lang="ko-KR" altLang="en-US" sz="1800" b="1" dirty="0">
                <a:ea typeface="KoPub돋움체_Pro Bold" pitchFamily="18" charset="-127"/>
              </a:rPr>
              <a:t>알고리즘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ko-KR" altLang="en-US" sz="1600" dirty="0">
                <a:solidFill>
                  <a:srgbClr val="555555"/>
                </a:solidFill>
                <a:latin typeface="AppleSDGothicNeo"/>
              </a:rPr>
              <a:t>학습 후 </a:t>
            </a:r>
            <a:r>
              <a:rPr lang="en-US" altLang="ko-KR" sz="1600" dirty="0">
                <a:solidFill>
                  <a:srgbClr val="555555"/>
                </a:solidFill>
                <a:latin typeface="AppleSDGothicNeo"/>
              </a:rPr>
              <a:t>Q-Table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A585A2-08C1-FD82-F712-CE7E12A2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59" y="2408903"/>
            <a:ext cx="7361647" cy="42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97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29D13-8800-9EE1-3736-554B0302C960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19319A-28C0-D2B1-B4DD-5844798E0A63}"/>
              </a:ext>
            </a:extLst>
          </p:cNvPr>
          <p:cNvSpPr txBox="1">
            <a:spLocks/>
          </p:cNvSpPr>
          <p:nvPr/>
        </p:nvSpPr>
        <p:spPr>
          <a:xfrm>
            <a:off x="533186" y="1159203"/>
            <a:ext cx="10242969" cy="2895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>
                <a:ea typeface="KoPub돋움체_Pro Bold" pitchFamily="18" charset="-127"/>
              </a:rPr>
              <a:t>Dummy Q-learning </a:t>
            </a:r>
            <a:r>
              <a:rPr lang="ko-KR" altLang="en-US" sz="1800" b="1" dirty="0">
                <a:ea typeface="KoPub돋움체_Pro Bold" pitchFamily="18" charset="-127"/>
              </a:rPr>
              <a:t>알고리즘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en-US" altLang="ko-KR" sz="1600" dirty="0">
                <a:solidFill>
                  <a:srgbClr val="555555"/>
                </a:solidFill>
                <a:latin typeface="AppleSDGothicNeo"/>
              </a:rPr>
              <a:t>Dummy Q-learning </a:t>
            </a:r>
            <a:r>
              <a:rPr lang="ko-KR" altLang="en-US" sz="1600" dirty="0">
                <a:solidFill>
                  <a:srgbClr val="555555"/>
                </a:solidFill>
                <a:latin typeface="AppleSDGothicNeo"/>
              </a:rPr>
              <a:t>알고리즘은 수렴</a:t>
            </a:r>
            <a:r>
              <a:rPr lang="en-US" altLang="ko-KR" sz="1600" dirty="0">
                <a:solidFill>
                  <a:srgbClr val="555555"/>
                </a:solidFill>
                <a:latin typeface="AppleSDGothicNeo"/>
              </a:rPr>
              <a:t>(Convergence) </a:t>
            </a:r>
            <a:r>
              <a:rPr lang="ko-KR" altLang="en-US" sz="1600" dirty="0">
                <a:solidFill>
                  <a:srgbClr val="555555"/>
                </a:solidFill>
                <a:latin typeface="AppleSDGothicNeo"/>
              </a:rPr>
              <a:t>한가</a:t>
            </a:r>
            <a:r>
              <a:rPr lang="en-US" altLang="ko-KR" sz="1600" dirty="0">
                <a:solidFill>
                  <a:srgbClr val="555555"/>
                </a:solidFill>
                <a:latin typeface="AppleSDGothicNeo"/>
              </a:rPr>
              <a:t>?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Q-learning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ui-sans-serif"/>
              </a:rPr>
              <a:t>에서 수렴</a:t>
            </a: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(convergence)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ui-sans-serif"/>
              </a:rPr>
              <a:t>이란</a:t>
            </a: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, </a:t>
            </a:r>
            <a:r>
              <a:rPr lang="ko-KR" altLang="en-US" sz="1600" b="1" i="0" dirty="0">
                <a:solidFill>
                  <a:srgbClr val="0070C0"/>
                </a:solidFill>
                <a:effectLst/>
                <a:latin typeface="ui-sans-serif"/>
              </a:rPr>
              <a:t>에이전트가 학습을 통해 최적의 행동 정책</a:t>
            </a:r>
            <a:r>
              <a:rPr lang="en-US" altLang="ko-KR" sz="1600" b="1" i="0" dirty="0">
                <a:solidFill>
                  <a:srgbClr val="0070C0"/>
                </a:solidFill>
                <a:effectLst/>
                <a:latin typeface="ui-sans-serif"/>
              </a:rPr>
              <a:t>(Optimal Policy)</a:t>
            </a:r>
            <a:r>
              <a:rPr lang="ko-KR" altLang="en-US" sz="1600" b="1" i="0" dirty="0">
                <a:solidFill>
                  <a:srgbClr val="0070C0"/>
                </a:solidFill>
                <a:effectLst/>
                <a:latin typeface="ui-sans-serif"/>
              </a:rPr>
              <a:t>을 찾는 상태에 도달하는 것을 의미한다</a:t>
            </a: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. </a:t>
            </a:r>
            <a:r>
              <a:rPr lang="ko-KR" altLang="en-US" sz="1600" b="1" i="0" dirty="0">
                <a:solidFill>
                  <a:srgbClr val="0070C0"/>
                </a:solidFill>
                <a:effectLst/>
                <a:latin typeface="ui-sans-serif"/>
              </a:rPr>
              <a:t>구체적으로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ui-sans-serif"/>
              </a:rPr>
              <a:t>, Q-learning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ui-sans-serif"/>
              </a:rPr>
              <a:t>은 학습이 진행됨에 따라 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ui-sans-serif"/>
              </a:rPr>
              <a:t>Q-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ui-sans-serif"/>
              </a:rPr>
              <a:t>값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ui-sans-serif"/>
              </a:rPr>
              <a:t>(Q-table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ui-sans-serif"/>
              </a:rPr>
              <a:t>의 값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ui-sans-serif"/>
              </a:rPr>
              <a:t>) 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ui-sans-serif"/>
              </a:rPr>
              <a:t>이 수렴하여 더 이상 크게 변하지 않는 상태가 된다</a:t>
            </a:r>
            <a:r>
              <a:rPr lang="en-US" altLang="ko-KR" sz="1600" b="1" i="0" dirty="0">
                <a:solidFill>
                  <a:srgbClr val="FF0000"/>
                </a:solidFill>
                <a:effectLst/>
                <a:latin typeface="ui-sans-serif"/>
              </a:rPr>
              <a:t>. 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ui-sans-serif"/>
              </a:rPr>
              <a:t>이때의 </a:t>
            </a: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Q-</a:t>
            </a:r>
            <a:r>
              <a:rPr lang="ko-KR" altLang="en-US" sz="1600" b="0" i="0" dirty="0">
                <a:solidFill>
                  <a:srgbClr val="0D0D0D"/>
                </a:solidFill>
                <a:effectLst/>
                <a:latin typeface="ui-sans-serif"/>
              </a:rPr>
              <a:t>값은 주어진 환경에서의 최적의 행동에 해당한다</a:t>
            </a:r>
            <a:r>
              <a:rPr lang="en-US" altLang="ko-KR" sz="1600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en-US" altLang="ko-KR" sz="1600" dirty="0">
              <a:solidFill>
                <a:srgbClr val="555555"/>
              </a:solidFill>
              <a:latin typeface="AppleSDGothicNe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59338-AC0E-5314-2083-2E8A92B4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77" y="3908859"/>
            <a:ext cx="5199858" cy="2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143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A016-410D-8253-D18E-6DA184CB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A863FA5C-5E9F-0D44-4DA8-CEB975E48D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725" y="970719"/>
                <a:ext cx="11007656" cy="57434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en-US" altLang="ko-KR" sz="1800" b="1" dirty="0"/>
                  <a:t>Q-Learning</a:t>
                </a:r>
                <a:r>
                  <a:rPr lang="ko-KR" altLang="en-US" sz="1800" b="1" dirty="0"/>
                  <a:t>의 업데이트 </a:t>
                </a:r>
                <a:endParaRPr lang="en-US" altLang="ko-KR" sz="1800" b="1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Q</a:t>
                </a:r>
                <a:r>
                  <a:rPr lang="ko-KR" altLang="en-US" sz="1600" dirty="0"/>
                  <a:t>함수의 의미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Q(s, a)</a:t>
                </a:r>
                <a:r>
                  <a:rPr lang="ko-KR" altLang="en-US" sz="1600" dirty="0"/>
                  <a:t>는 “상태 </a:t>
                </a:r>
                <a:r>
                  <a:rPr lang="en-US" altLang="ko-KR" sz="1600" dirty="0"/>
                  <a:t>s</a:t>
                </a:r>
                <a:r>
                  <a:rPr lang="ko-KR" altLang="en-US" sz="1600" dirty="0"/>
                  <a:t>에서 행동 </a:t>
                </a:r>
                <a:r>
                  <a:rPr lang="en-US" altLang="ko-KR" sz="1600" dirty="0"/>
                  <a:t>a</a:t>
                </a:r>
                <a:r>
                  <a:rPr lang="ko-KR" altLang="en-US" sz="1600" dirty="0"/>
                  <a:t>를 했을 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이후 최적 정책을 따른다고 가정할 때 얻을 수 있는 기대 보상 </a:t>
                </a:r>
                <a:r>
                  <a:rPr lang="ko-KR" altLang="en-US" sz="1600" dirty="0" err="1"/>
                  <a:t>합”을</a:t>
                </a:r>
                <a:r>
                  <a:rPr lang="ko-KR" altLang="en-US" sz="1600" dirty="0"/>
                  <a:t> 의미한다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en-US" altLang="ko-KR" sz="1700" dirty="0"/>
                  <a:t>Q-Learning</a:t>
                </a:r>
                <a:r>
                  <a:rPr lang="ko-KR" altLang="en-US" sz="1700" dirty="0"/>
                  <a:t>의 업데이트</a:t>
                </a:r>
                <a:endParaRPr lang="en-US" altLang="ko-KR" sz="17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Q-Learning</a:t>
                </a:r>
                <a:r>
                  <a:rPr lang="ko-KR" altLang="en-US" sz="1600" dirty="0"/>
                  <a:t>은 상태 가치함수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sz="1600" dirty="0"/>
                  <a:t>대신 </a:t>
                </a:r>
                <a:r>
                  <a:rPr lang="ko-KR" altLang="en-US" sz="1600" b="1" dirty="0"/>
                  <a:t>행동 가치함수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sepChr m:val=","/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1600" dirty="0"/>
                  <a:t>를 학습한다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에이전트가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현재 상태 </a:t>
                </a:r>
                <a:r>
                  <a:rPr lang="en-US" altLang="ko-KR" sz="1600" dirty="0"/>
                  <a:t>s</a:t>
                </a:r>
                <a:r>
                  <a:rPr lang="ko-KR" altLang="en-US" sz="1600" dirty="0"/>
                  <a:t>에서 행동 </a:t>
                </a:r>
                <a:r>
                  <a:rPr lang="en-US" altLang="ko-KR" sz="1600" dirty="0"/>
                  <a:t>a</a:t>
                </a:r>
                <a:r>
                  <a:rPr lang="ko-KR" altLang="en-US" sz="1600" dirty="0"/>
                  <a:t>를 하고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보상 </a:t>
                </a:r>
                <a:r>
                  <a:rPr lang="en-US" altLang="ko-KR" sz="1600" dirty="0"/>
                  <a:t>r</a:t>
                </a:r>
                <a:r>
                  <a:rPr lang="ko-KR" altLang="en-US" sz="1600" dirty="0"/>
                  <a:t>을 얻고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다음 상태 </a:t>
                </a:r>
                <a:r>
                  <a:rPr lang="en-US" altLang="ko-KR" sz="1600" dirty="0"/>
                  <a:t>s′</a:t>
                </a:r>
                <a:r>
                  <a:rPr lang="ko-KR" altLang="en-US" sz="1600" dirty="0"/>
                  <a:t>로 이동했을 때</a:t>
                </a:r>
                <a:r>
                  <a:rPr lang="en-US" altLang="ko-KR" sz="1600" dirty="0"/>
                  <a:t>,</a:t>
                </a:r>
                <a:br>
                  <a:rPr lang="en-US" altLang="ko-KR" sz="1600" dirty="0"/>
                </a:br>
                <a:r>
                  <a:rPr lang="en-US" altLang="ko-KR" sz="1600" dirty="0"/>
                  <a:t>Q-Learning</a:t>
                </a:r>
                <a:r>
                  <a:rPr lang="ko-KR" altLang="en-US" sz="1600" dirty="0"/>
                  <a:t>의 업데이트는 다음 식으로 이루어진다</a:t>
                </a:r>
                <a:r>
                  <a:rPr lang="en-US" altLang="ko-KR" sz="1600" dirty="0"/>
                  <a:t>: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여기서 대괄호 안의 항이 바로 </a:t>
                </a:r>
                <a:r>
                  <a:rPr lang="en-US" altLang="ko-KR" sz="1600" b="1" dirty="0"/>
                  <a:t>TD </a:t>
                </a:r>
                <a:r>
                  <a:rPr lang="ko-KR" altLang="en-US" sz="1600" b="1" dirty="0"/>
                  <a:t>오차</a:t>
                </a:r>
                <a:r>
                  <a:rPr lang="ko-KR" altLang="en-US" sz="1600" dirty="0"/>
                  <a:t>이다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A863FA5C-5E9F-0D44-4DA8-CEB975E48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25" y="970719"/>
                <a:ext cx="11007656" cy="5743443"/>
              </a:xfrm>
              <a:prstGeom prst="rect">
                <a:avLst/>
              </a:prstGeom>
              <a:blipFill>
                <a:blip r:embed="rId3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41E25981-25F5-7952-F4D5-AA08BC21C869}"/>
              </a:ext>
            </a:extLst>
          </p:cNvPr>
          <p:cNvSpPr txBox="1">
            <a:spLocks/>
          </p:cNvSpPr>
          <p:nvPr/>
        </p:nvSpPr>
        <p:spPr>
          <a:xfrm>
            <a:off x="721052" y="132336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7C39B6-742C-BD6D-20EA-08FAFF210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191" y="4467674"/>
            <a:ext cx="6040804" cy="574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FB8EFE-C341-3E02-BEC6-6E13F4077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081" y="5779520"/>
            <a:ext cx="3935024" cy="5743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4630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7A1B1-CB55-425C-BC47-4B1C05CCC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A9642774-7A1B-D581-F557-1E274C71C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725" y="982221"/>
                <a:ext cx="10508440" cy="57434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en-US" altLang="ko-KR" sz="1800" b="1" dirty="0"/>
                  <a:t>Q-Learning</a:t>
                </a:r>
                <a:r>
                  <a:rPr lang="ko-KR" altLang="en-US" sz="1800" b="1" dirty="0"/>
                  <a:t>의 업데이트</a:t>
                </a:r>
                <a:endParaRPr lang="en-US" altLang="ko-KR" sz="1800" b="1" dirty="0"/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Q-Learning</a:t>
                </a:r>
                <a:r>
                  <a:rPr lang="ko-KR" altLang="en-US" sz="1600" dirty="0"/>
                  <a:t>의 </a:t>
                </a:r>
                <a:r>
                  <a:rPr lang="ko-KR" altLang="en-US" sz="1600" b="1" dirty="0"/>
                  <a:t>업데이트 과정</a:t>
                </a:r>
                <a:r>
                  <a:rPr lang="ko-KR" altLang="en-US" sz="1600" dirty="0"/>
                  <a:t>은 “경험을 통해 행동의 가치를 점진적으로 갱신해 나가는 </a:t>
                </a:r>
                <a:r>
                  <a:rPr lang="ko-KR" altLang="en-US" sz="1600" dirty="0" err="1"/>
                  <a:t>과정”이다</a:t>
                </a:r>
                <a:r>
                  <a:rPr lang="en-US" altLang="ko-KR" sz="1600" dirty="0"/>
                  <a:t>.</a:t>
                </a:r>
              </a:p>
              <a:p>
                <a:pPr marL="457200" lvl="1" indent="0">
                  <a:lnSpc>
                    <a:spcPct val="150000"/>
                  </a:lnSpc>
                  <a:buClr>
                    <a:srgbClr val="FFC000"/>
                  </a:buClr>
                  <a:buNone/>
                </a:pPr>
                <a:r>
                  <a:rPr lang="en-US" altLang="ko-KR" sz="1600" dirty="0"/>
                  <a:t>4. </a:t>
                </a:r>
                <a:r>
                  <a:rPr lang="ko-KR" altLang="en-US" sz="1600" dirty="0"/>
                  <a:t>업데이트 과정의 해석</a:t>
                </a: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                               은 현재 행동으로 기대되는 실제 가치</a:t>
                </a:r>
                <a:r>
                  <a:rPr lang="en-US" altLang="ko-KR" sz="1600" b="1" dirty="0"/>
                  <a:t>(Target)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기존의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sepChr m:val=","/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1600" dirty="0"/>
                  <a:t>와 비교하여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차이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오차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를 줄이도록 업데이트한다</a:t>
                </a:r>
                <a:r>
                  <a:rPr lang="en-US" altLang="ko-KR" sz="1600" dirty="0"/>
                  <a:t>.</a:t>
                </a:r>
                <a:br>
                  <a:rPr lang="en-US" altLang="ko-KR" sz="1600" dirty="0"/>
                </a:br>
                <a:r>
                  <a:rPr lang="ko-KR" altLang="en-US" sz="1600" dirty="0"/>
                  <a:t>이 차이를 </a:t>
                </a:r>
                <a:r>
                  <a:rPr lang="en-US" altLang="ko-KR" sz="1600" b="1" dirty="0"/>
                  <a:t>TD </a:t>
                </a:r>
                <a:r>
                  <a:rPr lang="ko-KR" altLang="en-US" sz="1600" b="1" dirty="0"/>
                  <a:t>오차 </a:t>
                </a:r>
                <a:r>
                  <a:rPr lang="en-US" altLang="ko-KR" sz="1600" b="1" dirty="0"/>
                  <a:t>(Temporal Difference Error)</a:t>
                </a:r>
                <a:r>
                  <a:rPr lang="ko-KR" altLang="en-US" sz="1600" dirty="0"/>
                  <a:t> 라고 한다</a:t>
                </a:r>
                <a:r>
                  <a:rPr lang="en-US" altLang="ko-KR" sz="1600" dirty="0"/>
                  <a:t>.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따라서</a:t>
                </a:r>
                <a:r>
                  <a:rPr lang="en-US" altLang="ko-KR" sz="1600" b="1" dirty="0"/>
                  <a:t>,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16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알고리즘 순서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요약</a:t>
                </a:r>
                <a:r>
                  <a:rPr lang="en-US" altLang="ko-KR" sz="1600" dirty="0"/>
                  <a:t>)</a:t>
                </a:r>
                <a:endParaRPr lang="en-US" altLang="ko-KR" sz="1600" b="1" dirty="0"/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A9642774-7A1B-D581-F557-1E274C71C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25" y="982221"/>
                <a:ext cx="10508440" cy="5743443"/>
              </a:xfrm>
              <a:prstGeom prst="rect">
                <a:avLst/>
              </a:prstGeom>
              <a:blipFill>
                <a:blip r:embed="rId3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7829EE3A-1AED-245F-2A1A-668BF39F5D0B}"/>
              </a:ext>
            </a:extLst>
          </p:cNvPr>
          <p:cNvSpPr txBox="1">
            <a:spLocks/>
          </p:cNvSpPr>
          <p:nvPr/>
        </p:nvSpPr>
        <p:spPr>
          <a:xfrm>
            <a:off x="721052" y="132336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48704-D594-B34E-8ED0-569B3546A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103" y="2315612"/>
            <a:ext cx="2145254" cy="46679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433E64-1174-5582-F1BD-BA34D1045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330" y="3620547"/>
            <a:ext cx="3362794" cy="466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2250CF-6A9A-3044-3191-1FD040560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357" y="4353061"/>
            <a:ext cx="2438740" cy="352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514731-B7DE-725C-068A-44E10D0CC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7545" y="5049376"/>
            <a:ext cx="4601217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59390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5D875-78DB-C3D0-20E3-BED6C090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0176066A-8F1C-6BB2-8627-4D29042F91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725" y="970719"/>
                <a:ext cx="10508440" cy="57434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en-US" altLang="ko-KR" sz="1800" b="1" dirty="0"/>
                  <a:t>TD </a:t>
                </a:r>
                <a:r>
                  <a:rPr lang="ko-KR" altLang="en-US" sz="1800" b="1" dirty="0"/>
                  <a:t>오차 </a:t>
                </a:r>
                <a:r>
                  <a:rPr lang="en-US" altLang="ko-KR" sz="1800" b="1" dirty="0"/>
                  <a:t>(Temporal Difference Error)</a:t>
                </a:r>
                <a:endParaRPr lang="en-US" altLang="ko-KR" sz="1800" b="1" dirty="0">
                  <a:latin typeface="KoPub돋움체_Pro Bold" pitchFamily="18" charset="-127"/>
                  <a:ea typeface="KoPub돋움체_Pro Bold" pitchFamily="18" charset="-127"/>
                </a:endParaRP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TD </a:t>
                </a:r>
                <a:r>
                  <a:rPr lang="ko-KR" altLang="en-US" sz="1600" dirty="0"/>
                  <a:t>오차는 </a:t>
                </a:r>
                <a:r>
                  <a:rPr lang="ko-KR" altLang="en-US" sz="1600" b="1" dirty="0"/>
                  <a:t>“예측된 가치와 실제로 관측된 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보상 </a:t>
                </a:r>
                <a:r>
                  <a:rPr lang="en-US" altLang="ko-KR" sz="1600" b="1" dirty="0"/>
                  <a:t>+ </a:t>
                </a:r>
                <a:r>
                  <a:rPr lang="ko-KR" altLang="en-US" sz="1600" b="1" dirty="0"/>
                  <a:t>다음 상태 예측가치</a:t>
                </a:r>
                <a:r>
                  <a:rPr lang="en-US" altLang="ko-KR" sz="1600" b="1" dirty="0"/>
                  <a:t>)”</a:t>
                </a:r>
                <a:r>
                  <a:rPr lang="ko-KR" altLang="en-US" sz="1600" b="1" dirty="0"/>
                  <a:t>의 차이</a:t>
                </a:r>
                <a:r>
                  <a:rPr lang="ko-KR" altLang="en-US" sz="1600" dirty="0"/>
                  <a:t>를 의미한다</a:t>
                </a:r>
                <a:r>
                  <a:rPr lang="en-US" altLang="ko-KR" sz="16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8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ko-KR" altLang="en-US" sz="1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800" b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8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ko-KR" altLang="en-US" sz="1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18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18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ko-KR" altLang="en-US" sz="1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d>
                            <m:dPr>
                              <m:ctrlPr>
                                <a:rPr lang="ko-KR" altLang="en-US" sz="1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8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sz="1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ko-KR" sz="18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ko-KR" altLang="en-US" sz="18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800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ko-KR" alt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ko-KR" altLang="en-US" sz="1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800" b="1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즉시 보상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sz="1600" dirty="0"/>
                  <a:t> 다음 상태의 가치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600" dirty="0"/>
                  <a:t>를 이용해서 현재 상태의 </a:t>
                </a:r>
                <a:r>
                  <a:rPr lang="ko-KR" altLang="en-US" sz="1600" dirty="0" err="1"/>
                  <a:t>예측값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600" dirty="0"/>
                  <a:t>를 보정하는 개념이다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Q-Learning</a:t>
                </a:r>
                <a:r>
                  <a:rPr lang="ko-KR" altLang="en-US" sz="1600" dirty="0"/>
                  <a:t>에서 사용하는 </a:t>
                </a:r>
                <a:r>
                  <a:rPr lang="ko-KR" altLang="en-US" sz="1600" b="1" dirty="0"/>
                  <a:t>업데이트는</a:t>
                </a:r>
                <a:r>
                  <a:rPr lang="en-US" altLang="ko-KR" sz="1600" dirty="0"/>
                  <a:t> TD </a:t>
                </a:r>
                <a:r>
                  <a:rPr lang="ko-KR" altLang="en-US" sz="1600" dirty="0"/>
                  <a:t>오차 </a:t>
                </a:r>
                <a:r>
                  <a:rPr lang="en-US" altLang="ko-KR" sz="1600" dirty="0"/>
                  <a:t>(Temporal Difference Error)</a:t>
                </a:r>
                <a:r>
                  <a:rPr lang="ko-KR" altLang="en-US" sz="1600" dirty="0"/>
                  <a:t>를 계산하여 사용한다</a:t>
                </a:r>
                <a:r>
                  <a:rPr lang="en-US" altLang="ko-KR" sz="1600" dirty="0"/>
                  <a:t>.</a:t>
                </a:r>
              </a:p>
              <a:p>
                <a:pPr lvl="1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>
                  <a:ea typeface="KoPub돋움체_Pro Bold" pitchFamily="18" charset="-127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l"/>
                </a:pPr>
                <a:endParaRPr lang="en-US" altLang="ko-KR" sz="1600" dirty="0">
                  <a:ea typeface="KoPub돋움체_Pro Bold" pitchFamily="18" charset="-127"/>
                </a:endParaRP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</a:pPr>
                <a:endParaRPr lang="en-US" altLang="ko-KR" sz="1600" dirty="0"/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이 값을 이용해 다음과 같이 </a:t>
                </a:r>
                <a:r>
                  <a:rPr lang="en-US" altLang="ko-KR" sz="1600" b="1" dirty="0"/>
                  <a:t>Q</a:t>
                </a:r>
                <a:r>
                  <a:rPr lang="ko-KR" altLang="en-US" sz="1600" b="1" dirty="0"/>
                  <a:t>값을 점진적으로 보정</a:t>
                </a:r>
                <a:r>
                  <a:rPr lang="ko-KR" altLang="en-US" sz="1600" dirty="0"/>
                  <a:t>한다</a:t>
                </a:r>
                <a:r>
                  <a:rPr lang="en-US" altLang="ko-KR" sz="1600" dirty="0"/>
                  <a:t>.</a:t>
                </a:r>
              </a:p>
              <a:p>
                <a:pPr marL="914400" lvl="2" indent="0">
                  <a:lnSpc>
                    <a:spcPct val="150000"/>
                  </a:lnSpc>
                  <a:buClr>
                    <a:schemeClr val="accent2"/>
                  </a:buClr>
                  <a:buNone/>
                </a:pPr>
                <a:r>
                  <a:rPr lang="en-US" altLang="ko-KR" sz="1600" dirty="0">
                    <a:ea typeface="KoPub돋움체_Pro Bold" pitchFamily="18" charset="-127"/>
                  </a:rPr>
                  <a:t>                                            </a:t>
                </a:r>
              </a:p>
              <a:p>
                <a:pPr lvl="2"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업데이트 식은 다음과 같다</a:t>
                </a:r>
                <a:r>
                  <a:rPr lang="en-US" altLang="ko-KR" sz="1600" dirty="0"/>
                  <a:t>:</a:t>
                </a: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0176066A-8F1C-6BB2-8627-4D29042F9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25" y="970719"/>
                <a:ext cx="10508440" cy="5743443"/>
              </a:xfrm>
              <a:prstGeom prst="rect">
                <a:avLst/>
              </a:prstGeom>
              <a:blipFill>
                <a:blip r:embed="rId3"/>
                <a:stretch>
                  <a:fillRect l="-348" r="-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F4359316-0078-6C67-3B10-7FB9433E4DAF}"/>
              </a:ext>
            </a:extLst>
          </p:cNvPr>
          <p:cNvSpPr txBox="1">
            <a:spLocks/>
          </p:cNvSpPr>
          <p:nvPr/>
        </p:nvSpPr>
        <p:spPr>
          <a:xfrm>
            <a:off x="721052" y="132336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DA1D7F-0D2C-032E-40CD-D919017BD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748" y="4854973"/>
            <a:ext cx="2619741" cy="4382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531412-3AE6-2504-BCD4-EE48E3810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631" y="5696604"/>
            <a:ext cx="5512852" cy="8880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663957-D17B-BB68-E499-A92DCD370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783" y="3429000"/>
            <a:ext cx="3828845" cy="633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7AD9FC-E327-01BB-6428-EFC0BD8FD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235" y="3439433"/>
            <a:ext cx="5922188" cy="6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720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16A07-CD8D-75D7-1F1C-842790378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5A5AD971-1930-A447-859B-DD5A63B39751}"/>
              </a:ext>
            </a:extLst>
          </p:cNvPr>
          <p:cNvSpPr txBox="1">
            <a:spLocks/>
          </p:cNvSpPr>
          <p:nvPr/>
        </p:nvSpPr>
        <p:spPr>
          <a:xfrm>
            <a:off x="751725" y="970719"/>
            <a:ext cx="10508440" cy="574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/>
              <a:t>TD </a:t>
            </a:r>
            <a:r>
              <a:rPr lang="ko-KR" altLang="en-US" sz="1800" b="1" dirty="0"/>
              <a:t>오차 </a:t>
            </a:r>
            <a:r>
              <a:rPr lang="en-US" altLang="ko-KR" sz="1800" b="1" dirty="0"/>
              <a:t>(Temporal Difference Error)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7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700" dirty="0"/>
              <a:t>왜 </a:t>
            </a:r>
            <a:r>
              <a:rPr lang="en-US" altLang="ko-KR" sz="1700" dirty="0"/>
              <a:t>"Temporal Difference"</a:t>
            </a:r>
            <a:r>
              <a:rPr lang="ko-KR" altLang="en-US" sz="1700" dirty="0"/>
              <a:t>인가</a:t>
            </a:r>
            <a:r>
              <a:rPr lang="en-US" altLang="ko-KR" sz="1700" dirty="0"/>
              <a:t>?</a:t>
            </a:r>
          </a:p>
          <a:p>
            <a:pPr marL="457200" lvl="1" indent="0">
              <a:lnSpc>
                <a:spcPct val="170000"/>
              </a:lnSpc>
              <a:buClr>
                <a:schemeClr val="accent2"/>
              </a:buClr>
              <a:buNone/>
            </a:pPr>
            <a:r>
              <a:rPr lang="en-US" altLang="ko-KR" sz="1700" b="1" dirty="0"/>
              <a:t>  TD </a:t>
            </a:r>
            <a:r>
              <a:rPr lang="ko-KR" altLang="en-US" sz="1700" b="1" dirty="0"/>
              <a:t>오차</a:t>
            </a:r>
            <a:r>
              <a:rPr lang="ko-KR" altLang="en-US" sz="1700" dirty="0"/>
              <a:t>는 </a:t>
            </a:r>
            <a:r>
              <a:rPr lang="en-US" altLang="ko-KR" sz="1700" dirty="0"/>
              <a:t>"</a:t>
            </a:r>
            <a:r>
              <a:rPr lang="ko-KR" altLang="en-US" sz="1700" b="1" dirty="0"/>
              <a:t>시간 차이에 따른 오차</a:t>
            </a:r>
            <a:r>
              <a:rPr lang="en-US" altLang="ko-KR" sz="1700" dirty="0"/>
              <a:t>"</a:t>
            </a:r>
            <a:r>
              <a:rPr lang="ko-KR" altLang="en-US" sz="1700" dirty="0"/>
              <a:t>를 의미한다</a:t>
            </a:r>
            <a:r>
              <a:rPr lang="en-US" altLang="ko-KR" sz="1700" dirty="0"/>
              <a:t>. </a:t>
            </a:r>
            <a:r>
              <a:rPr lang="ko-KR" altLang="en-US" sz="1700" dirty="0"/>
              <a:t>구체적으로는 다음과 같다</a:t>
            </a:r>
            <a:r>
              <a:rPr lang="en-US" altLang="ko-KR" sz="1700" dirty="0"/>
              <a:t>: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현재 상태 </a:t>
            </a:r>
            <a:r>
              <a:rPr lang="en-US" altLang="ko-KR" sz="1600" dirty="0"/>
              <a:t>s </a:t>
            </a:r>
            <a:r>
              <a:rPr lang="ko-KR" altLang="en-US" sz="1600" dirty="0"/>
              <a:t>에서 행동 </a:t>
            </a:r>
            <a:r>
              <a:rPr lang="en-US" altLang="ko-KR" sz="1600" dirty="0"/>
              <a:t>a </a:t>
            </a:r>
            <a:r>
              <a:rPr lang="ko-KR" altLang="en-US" sz="1600" dirty="0"/>
              <a:t>를 했고</a:t>
            </a:r>
            <a:r>
              <a:rPr lang="en-US" altLang="ko-KR" sz="1600" dirty="0"/>
              <a:t>,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그 결과로 다음 상태 </a:t>
            </a:r>
            <a:r>
              <a:rPr lang="en-US" altLang="ko-KR" sz="1600" dirty="0"/>
              <a:t>s′ </a:t>
            </a:r>
            <a:r>
              <a:rPr lang="ko-KR" altLang="en-US" sz="1600" dirty="0"/>
              <a:t>로 전이되고 보상 </a:t>
            </a:r>
            <a:r>
              <a:rPr lang="en-US" altLang="ko-KR" sz="1600" dirty="0"/>
              <a:t>r </a:t>
            </a:r>
            <a:r>
              <a:rPr lang="ko-KR" altLang="en-US" sz="1600" dirty="0"/>
              <a:t>을 받았다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지금 시점에서 </a:t>
            </a:r>
            <a:r>
              <a:rPr lang="en-US" altLang="ko-KR" sz="1600" dirty="0"/>
              <a:t>Q</a:t>
            </a:r>
            <a:r>
              <a:rPr lang="ko-KR" altLang="en-US" sz="1600" dirty="0"/>
              <a:t>값 </a:t>
            </a:r>
            <a:r>
              <a:rPr lang="en-US" altLang="ko-KR" sz="1600" dirty="0"/>
              <a:t>Q(</a:t>
            </a:r>
            <a:r>
              <a:rPr lang="en-US" altLang="ko-KR" sz="1600" dirty="0" err="1"/>
              <a:t>s,a</a:t>
            </a:r>
            <a:r>
              <a:rPr lang="en-US" altLang="ko-KR" sz="1600" dirty="0"/>
              <a:t>)</a:t>
            </a:r>
            <a:r>
              <a:rPr lang="ko-KR" altLang="en-US" sz="1600" dirty="0"/>
              <a:t>은 예전 경험에 기반한 </a:t>
            </a:r>
            <a:r>
              <a:rPr lang="ko-KR" altLang="en-US" sz="1600" b="1" dirty="0" err="1"/>
              <a:t>예측값</a:t>
            </a:r>
            <a:r>
              <a:rPr lang="ko-KR" altLang="en-US" sz="1600" dirty="0" err="1"/>
              <a:t>이다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반면에</a:t>
            </a:r>
            <a:r>
              <a:rPr lang="en-US" altLang="ko-KR" sz="1600" dirty="0"/>
              <a:t>,                               </a:t>
            </a:r>
            <a:r>
              <a:rPr lang="ko-KR" altLang="en-US" sz="1600" dirty="0"/>
              <a:t>는 새로운 경험을 바탕으로 계산한 </a:t>
            </a:r>
            <a:r>
              <a:rPr lang="ko-KR" altLang="en-US" sz="1600" b="1" dirty="0"/>
              <a:t>새로운 </a:t>
            </a:r>
            <a:r>
              <a:rPr lang="ko-KR" altLang="en-US" sz="1600" b="1" dirty="0" err="1"/>
              <a:t>예측값</a:t>
            </a:r>
            <a:r>
              <a:rPr lang="ko-KR" altLang="en-US" sz="1600" dirty="0" err="1"/>
              <a:t>이다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이 둘의 차이인</a:t>
            </a:r>
            <a:endParaRPr lang="en-US" altLang="ko-KR" sz="1600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시간이 흐르면서 얻은 경험을 기반으로 한 차이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700" dirty="0">
              <a:ea typeface="KoPub돋움체_Pro Bold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B1C48A7-939B-86DA-8CF9-26A0B8993293}"/>
              </a:ext>
            </a:extLst>
          </p:cNvPr>
          <p:cNvSpPr txBox="1">
            <a:spLocks/>
          </p:cNvSpPr>
          <p:nvPr/>
        </p:nvSpPr>
        <p:spPr>
          <a:xfrm>
            <a:off x="721052" y="132336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D93BAB-7DF5-1E23-7BCB-3B34BEB6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66" y="4596004"/>
            <a:ext cx="3532166" cy="921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2A9C09-CB59-6146-ED89-1184BF7B44B1}"/>
              </a:ext>
            </a:extLst>
          </p:cNvPr>
          <p:cNvSpPr txBox="1"/>
          <p:nvPr/>
        </p:nvSpPr>
        <p:spPr>
          <a:xfrm>
            <a:off x="1460739" y="6103026"/>
            <a:ext cx="951370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</a:rPr>
              <a:t>이전의 가치 예측과</a:t>
            </a:r>
            <a:r>
              <a:rPr lang="en-US" altLang="ko-KR" sz="1600" b="1" dirty="0">
                <a:solidFill>
                  <a:srgbClr val="00B050"/>
                </a:solidFill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</a:rPr>
              <a:t>한 스텝 뒤에 관찰한 새로운 정보에 기반한 가치 예측의 차이 → 시간에 따른 차이 </a:t>
            </a:r>
            <a:r>
              <a:rPr lang="en-US" altLang="ko-KR" sz="1600" b="1" dirty="0">
                <a:solidFill>
                  <a:srgbClr val="00B050"/>
                </a:solidFill>
              </a:rPr>
              <a:t>= Temporal Difference</a:t>
            </a:r>
            <a:endParaRPr lang="ko-KR" altLang="en-US" sz="1600" b="1" dirty="0">
              <a:solidFill>
                <a:srgbClr val="00B05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376AC3-2268-B1EE-12E9-4E8A3A3CE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352" y="4151073"/>
            <a:ext cx="2040767" cy="2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82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0F74E-4324-7E3C-A596-9B1AA783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6ACAE668-1384-BF6D-BD0A-C5E39B6C83EC}"/>
              </a:ext>
            </a:extLst>
          </p:cNvPr>
          <p:cNvSpPr txBox="1">
            <a:spLocks/>
          </p:cNvSpPr>
          <p:nvPr/>
        </p:nvSpPr>
        <p:spPr>
          <a:xfrm>
            <a:off x="751725" y="805245"/>
            <a:ext cx="10508440" cy="5911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/>
              <a:t>TD </a:t>
            </a:r>
            <a:r>
              <a:rPr lang="ko-KR" altLang="en-US" sz="1800" b="1" dirty="0"/>
              <a:t>오차 </a:t>
            </a:r>
            <a:r>
              <a:rPr lang="en-US" altLang="ko-KR" sz="1800" b="1" dirty="0"/>
              <a:t>(Temporal Difference Error)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Q-Learning</a:t>
            </a:r>
            <a:r>
              <a:rPr lang="ko-KR" altLang="en-US" sz="1600" dirty="0"/>
              <a:t>의 핵심</a:t>
            </a:r>
            <a:r>
              <a:rPr lang="en-US" altLang="ko-KR" sz="1600" dirty="0"/>
              <a:t>: TD </a:t>
            </a:r>
            <a:r>
              <a:rPr lang="ko-KR" altLang="en-US" sz="1600" dirty="0"/>
              <a:t>오차를 이용한 업데이트</a:t>
            </a:r>
            <a:endParaRPr lang="en-US" altLang="ko-KR" sz="1600" dirty="0"/>
          </a:p>
          <a:p>
            <a:pPr marL="800100" lvl="1" indent="-342900">
              <a:lnSpc>
                <a:spcPct val="200000"/>
              </a:lnSpc>
              <a:buClr>
                <a:schemeClr val="accent2"/>
              </a:buClr>
              <a:buAutoNum type="arabicPeriod"/>
            </a:pPr>
            <a:r>
              <a:rPr lang="ko-KR" altLang="en-US" sz="1600" b="1" dirty="0"/>
              <a:t>기본 아이디어</a:t>
            </a:r>
            <a:r>
              <a:rPr lang="en-US" altLang="ko-KR" sz="1600" b="1" dirty="0"/>
              <a:t>: </a:t>
            </a:r>
            <a:r>
              <a:rPr lang="en-US" altLang="ko-KR" sz="1600" dirty="0"/>
              <a:t>Q-Learning</a:t>
            </a:r>
            <a:r>
              <a:rPr lang="ko-KR" altLang="en-US" sz="1600" dirty="0"/>
              <a:t>은 벨만 최적 방정식</a:t>
            </a:r>
            <a:r>
              <a:rPr lang="en-US" altLang="ko-KR" sz="1600" dirty="0"/>
              <a:t>(Bellman Optimality Equation)</a:t>
            </a:r>
            <a:r>
              <a:rPr lang="ko-KR" altLang="en-US" sz="1600" dirty="0"/>
              <a:t>에 기반한다</a:t>
            </a:r>
            <a:r>
              <a:rPr lang="en-US" altLang="ko-KR" sz="1600" dirty="0"/>
              <a:t>:</a:t>
            </a:r>
          </a:p>
          <a:p>
            <a:pPr marL="800100" lvl="1" indent="-342900">
              <a:lnSpc>
                <a:spcPct val="200000"/>
              </a:lnSpc>
              <a:buClr>
                <a:schemeClr val="accent2"/>
              </a:buClr>
              <a:buAutoNum type="arabicPeriod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        </a:t>
            </a:r>
            <a:r>
              <a:rPr lang="ko-KR" altLang="ko-KR" sz="1600" dirty="0">
                <a:latin typeface="Arial" panose="020B0604020202020204" pitchFamily="34" charset="0"/>
              </a:rPr>
              <a:t>상태 </a:t>
            </a:r>
            <a:r>
              <a:rPr lang="ko-KR" altLang="ko-KR" sz="1600" dirty="0" err="1">
                <a:latin typeface="Arial Unicode MS"/>
              </a:rPr>
              <a:t>s</a:t>
            </a:r>
            <a:r>
              <a:rPr lang="ko-KR" altLang="ko-KR" sz="1600" dirty="0" err="1"/>
              <a:t>에서</a:t>
            </a:r>
            <a:r>
              <a:rPr lang="ko-KR" altLang="ko-KR" sz="1600" dirty="0"/>
              <a:t> 행동 </a:t>
            </a:r>
            <a:r>
              <a:rPr lang="ko-KR" altLang="ko-KR" sz="1600" dirty="0" err="1">
                <a:latin typeface="Arial Unicode MS"/>
              </a:rPr>
              <a:t>a</a:t>
            </a:r>
            <a:r>
              <a:rPr lang="ko-KR" altLang="ko-KR" sz="1600" dirty="0" err="1"/>
              <a:t>를</a:t>
            </a:r>
            <a:r>
              <a:rPr lang="ko-KR" altLang="ko-KR" sz="1600" dirty="0"/>
              <a:t> 취했을 때 얻는 </a:t>
            </a:r>
            <a:r>
              <a:rPr lang="ko-KR" altLang="ko-KR" sz="1600" dirty="0" err="1"/>
              <a:t>Q값은</a:t>
            </a:r>
            <a:r>
              <a:rPr lang="en-US" altLang="ko-KR" sz="1600" dirty="0"/>
              <a:t> </a:t>
            </a:r>
            <a:r>
              <a:rPr lang="ko-KR" altLang="ko-KR" sz="1600" dirty="0"/>
              <a:t>곧 </a:t>
            </a:r>
            <a:r>
              <a:rPr lang="ko-KR" altLang="ko-KR" sz="1600" b="1" dirty="0">
                <a:latin typeface="Arial" panose="020B0604020202020204" pitchFamily="34" charset="0"/>
              </a:rPr>
              <a:t>즉시 보상 </a:t>
            </a:r>
            <a:r>
              <a:rPr lang="ko-KR" altLang="ko-KR" sz="1600" b="1" dirty="0">
                <a:latin typeface="Arial Unicode MS"/>
              </a:rPr>
              <a:t>r</a:t>
            </a:r>
            <a:r>
              <a:rPr lang="ko-KR" altLang="ko-KR" sz="1600" b="1" dirty="0"/>
              <a:t>+ 다음 상태에서의 최적 </a:t>
            </a:r>
            <a:r>
              <a:rPr lang="ko-KR" altLang="ko-KR" sz="1600" b="1" dirty="0" err="1"/>
              <a:t>Q값</a:t>
            </a:r>
            <a:r>
              <a:rPr lang="ko-KR" altLang="ko-KR" sz="1600" dirty="0" err="1">
                <a:latin typeface="Arial" panose="020B0604020202020204" pitchFamily="34" charset="0"/>
              </a:rPr>
              <a:t>의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기대값이라는</a:t>
            </a:r>
            <a:r>
              <a:rPr lang="ko-KR" altLang="ko-KR" sz="1600" dirty="0">
                <a:latin typeface="Arial" panose="020B0604020202020204" pitchFamily="34" charset="0"/>
              </a:rPr>
              <a:t> 의미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dirty="0"/>
              <a:t>2. </a:t>
            </a:r>
            <a:r>
              <a:rPr lang="en-US" altLang="ko-KR" sz="1600" b="1" dirty="0"/>
              <a:t>TD </a:t>
            </a:r>
            <a:r>
              <a:rPr lang="ko-KR" altLang="en-US" sz="1600" b="1" dirty="0"/>
              <a:t>오차 </a:t>
            </a:r>
            <a:r>
              <a:rPr lang="en-US" altLang="ko-KR" sz="1600" b="1" dirty="0"/>
              <a:t>(Temporal Difference Error)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ko-KR" altLang="en-US" sz="1600" dirty="0"/>
              <a:t>   실제로 이 </a:t>
            </a:r>
            <a:r>
              <a:rPr lang="en-US" altLang="ko-KR" sz="1600" dirty="0"/>
              <a:t>Q</a:t>
            </a:r>
            <a:r>
              <a:rPr lang="ko-KR" altLang="en-US" sz="1600" dirty="0"/>
              <a:t>값을 알 수 없으니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0070C0"/>
                </a:solidFill>
              </a:rPr>
              <a:t>현재 경험을 바탕으로 점진적으로 추정한다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   → </a:t>
            </a:r>
            <a:r>
              <a:rPr lang="ko-KR" altLang="en-US" sz="1600" dirty="0"/>
              <a:t>이때 사용하는 것이 바로 </a:t>
            </a:r>
            <a:r>
              <a:rPr lang="en-US" altLang="ko-KR" sz="1600" b="1" dirty="0"/>
              <a:t>TD </a:t>
            </a:r>
            <a:r>
              <a:rPr lang="ko-KR" altLang="en-US" sz="1600" b="1" dirty="0"/>
              <a:t>오차</a:t>
            </a:r>
            <a:r>
              <a:rPr lang="ko-KR" altLang="en-US" sz="1600" dirty="0"/>
              <a:t>이다</a:t>
            </a:r>
            <a:r>
              <a:rPr lang="en-US" altLang="ko-KR" sz="1600" dirty="0"/>
              <a:t>: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dirty="0"/>
              <a:t>   </a:t>
            </a:r>
            <a:r>
              <a:rPr lang="ko-KR" altLang="en-US" sz="1600" b="1" dirty="0">
                <a:solidFill>
                  <a:srgbClr val="00B0F0"/>
                </a:solidFill>
              </a:rPr>
              <a:t>→ 이 값이 </a:t>
            </a:r>
            <a:r>
              <a:rPr lang="en-US" altLang="ko-KR" sz="1600" b="1" dirty="0">
                <a:solidFill>
                  <a:srgbClr val="00B0F0"/>
                </a:solidFill>
              </a:rPr>
              <a:t>Loss</a:t>
            </a:r>
            <a:r>
              <a:rPr lang="ko-KR" altLang="en-US" sz="1600" b="1" dirty="0">
                <a:solidFill>
                  <a:srgbClr val="00B0F0"/>
                </a:solidFill>
              </a:rPr>
              <a:t>로 사용되거나 파라미터 업데이트에 사용한다</a:t>
            </a:r>
            <a:r>
              <a:rPr lang="en-US" altLang="ko-KR" sz="1600" b="1" dirty="0">
                <a:solidFill>
                  <a:srgbClr val="00B0F0"/>
                </a:solidFill>
              </a:rPr>
              <a:t>.</a:t>
            </a:r>
          </a:p>
          <a:p>
            <a:pPr marL="457200" lvl="1" indent="0">
              <a:lnSpc>
                <a:spcPct val="12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latin typeface="Arial Unicode MS"/>
              </a:rPr>
              <a:t>      .                                       </a:t>
            </a:r>
            <a:r>
              <a:rPr lang="ko-KR" altLang="ko-KR" sz="1600" dirty="0"/>
              <a:t>는 </a:t>
            </a:r>
            <a:r>
              <a:rPr lang="ko-KR" altLang="ko-KR" sz="1600" b="1" dirty="0">
                <a:latin typeface="Arial" panose="020B0604020202020204" pitchFamily="34" charset="0"/>
              </a:rPr>
              <a:t>현재 경험을 통해 계산한 </a:t>
            </a:r>
            <a:r>
              <a:rPr lang="ko-KR" altLang="ko-KR" sz="1600" b="1" dirty="0" err="1">
                <a:latin typeface="Arial" panose="020B0604020202020204" pitchFamily="34" charset="0"/>
              </a:rPr>
              <a:t>target</a:t>
            </a:r>
            <a:r>
              <a:rPr lang="ko-KR" altLang="ko-KR" sz="1600" b="1" dirty="0">
                <a:latin typeface="Arial" panose="020B0604020202020204" pitchFamily="34" charset="0"/>
              </a:rPr>
              <a:t> </a:t>
            </a:r>
            <a:r>
              <a:rPr lang="ko-KR" altLang="ko-KR" sz="1600" b="1" dirty="0" err="1">
                <a:latin typeface="Arial" panose="020B0604020202020204" pitchFamily="34" charset="0"/>
              </a:rPr>
              <a:t>Q값</a:t>
            </a:r>
            <a:endParaRPr lang="en-US" altLang="ko-KR" sz="1600" b="1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latin typeface="Arial Unicode MS"/>
              </a:rPr>
              <a:t>      .                  </a:t>
            </a:r>
            <a:r>
              <a:rPr lang="ko-KR" altLang="ko-KR" sz="1600" dirty="0"/>
              <a:t>는 </a:t>
            </a:r>
            <a:r>
              <a:rPr lang="ko-KR" altLang="ko-KR" sz="1600" b="1" dirty="0">
                <a:latin typeface="Arial" panose="020B0604020202020204" pitchFamily="34" charset="0"/>
              </a:rPr>
              <a:t>현재의 </a:t>
            </a:r>
            <a:r>
              <a:rPr lang="ko-KR" altLang="ko-KR" sz="1600" b="1" dirty="0" err="1">
                <a:latin typeface="Arial" panose="020B0604020202020204" pitchFamily="34" charset="0"/>
              </a:rPr>
              <a:t>추정값</a:t>
            </a:r>
            <a:endParaRPr lang="en-US" altLang="ko-KR" sz="1600" b="1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      . </a:t>
            </a:r>
            <a:r>
              <a:rPr lang="ko-KR" altLang="ko-KR" sz="1600" dirty="0">
                <a:latin typeface="Arial" panose="020B0604020202020204" pitchFamily="34" charset="0"/>
              </a:rPr>
              <a:t>둘의 차이인 </a:t>
            </a:r>
            <a:r>
              <a:rPr lang="ko-KR" altLang="ko-KR" sz="1600" i="1" dirty="0" err="1">
                <a:latin typeface="Arial Unicode MS"/>
              </a:rPr>
              <a:t>δ</a:t>
            </a:r>
            <a:r>
              <a:rPr lang="ko-KR" altLang="ko-KR" sz="1600" i="1" baseline="-25000" dirty="0" err="1">
                <a:latin typeface="Arial Unicode MS"/>
              </a:rPr>
              <a:t>t</a:t>
            </a:r>
            <a:r>
              <a:rPr lang="en-US" altLang="ko-KR" sz="1600" baseline="-25000" dirty="0">
                <a:latin typeface="Arial Unicode MS"/>
              </a:rPr>
              <a:t> </a:t>
            </a:r>
            <a:r>
              <a:rPr lang="ko-KR" altLang="ko-KR" sz="1600" dirty="0"/>
              <a:t>는 "예상보다 더 많이/적게 </a:t>
            </a:r>
            <a:r>
              <a:rPr lang="ko-KR" altLang="ko-KR" sz="1600" dirty="0" err="1"/>
              <a:t>받았다"는</a:t>
            </a:r>
            <a:r>
              <a:rPr lang="ko-KR" altLang="ko-KR" sz="1600" dirty="0"/>
              <a:t> 신호</a:t>
            </a:r>
            <a:r>
              <a:rPr lang="ko-KR" altLang="en-US" sz="1600" dirty="0"/>
              <a:t>이</a:t>
            </a:r>
            <a:r>
              <a:rPr lang="ko-KR" altLang="ko-KR" sz="1600" dirty="0"/>
              <a:t>다</a:t>
            </a:r>
            <a:endParaRPr lang="ko-KR" altLang="ko-KR" sz="1600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69B63B9-C635-FDFE-C50C-EE84AACD1736}"/>
              </a:ext>
            </a:extLst>
          </p:cNvPr>
          <p:cNvSpPr txBox="1">
            <a:spLocks/>
          </p:cNvSpPr>
          <p:nvPr/>
        </p:nvSpPr>
        <p:spPr>
          <a:xfrm>
            <a:off x="721052" y="261014"/>
            <a:ext cx="8107710" cy="50489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883B9A-637F-619B-D5A7-28B3B0F3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2" y="2419466"/>
            <a:ext cx="3162741" cy="504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9770F0-A1AC-A3E1-B66B-368A6726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038" y="4584210"/>
            <a:ext cx="3467584" cy="4096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3C9F31-3F8D-7D13-3AA9-ED03E13A3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753" y="5545130"/>
            <a:ext cx="1982551" cy="3323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B81EF7-2A7F-492C-A450-5BF9AD73A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760" y="5888046"/>
            <a:ext cx="774900" cy="2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560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838FC1D-5489-DAB1-0BB8-6E55E2A28648}"/>
              </a:ext>
            </a:extLst>
          </p:cNvPr>
          <p:cNvSpPr txBox="1">
            <a:spLocks/>
          </p:cNvSpPr>
          <p:nvPr/>
        </p:nvSpPr>
        <p:spPr>
          <a:xfrm>
            <a:off x="751725" y="982221"/>
            <a:ext cx="10508440" cy="574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21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/>
              <a:t>TD </a:t>
            </a:r>
            <a:r>
              <a:rPr lang="ko-KR" altLang="en-US" sz="1800" b="1" dirty="0"/>
              <a:t>오차 </a:t>
            </a:r>
            <a:r>
              <a:rPr lang="en-US" altLang="ko-KR" sz="1800" b="1" dirty="0"/>
              <a:t>(Temporal Difference Error)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/>
              <a:t>TD </a:t>
            </a:r>
            <a:r>
              <a:rPr lang="ko-KR" altLang="en-US" sz="1600" b="1" dirty="0"/>
              <a:t>오차 예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b="1" dirty="0"/>
              <a:t>1. TD </a:t>
            </a:r>
            <a:r>
              <a:rPr lang="ko-KR" altLang="en-US" sz="1600" b="1" dirty="0"/>
              <a:t>오차 </a:t>
            </a:r>
            <a:r>
              <a:rPr lang="en-US" altLang="ko-KR" sz="1600" b="1" dirty="0"/>
              <a:t>δ &gt; 0 : </a:t>
            </a:r>
            <a:r>
              <a:rPr lang="ko-KR" altLang="en-US" sz="1600" b="1" dirty="0"/>
              <a:t>예측보다 더 좋은 결과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예측</a:t>
            </a:r>
            <a:r>
              <a:rPr lang="en-US" altLang="ko-KR" sz="1600" dirty="0"/>
              <a:t>: Q(</a:t>
            </a:r>
            <a:r>
              <a:rPr lang="en-US" altLang="ko-KR" sz="1600" dirty="0" err="1"/>
              <a:t>s,a</a:t>
            </a:r>
            <a:r>
              <a:rPr lang="en-US" altLang="ko-KR" sz="1600" dirty="0"/>
              <a:t>) = 5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실제</a:t>
            </a:r>
            <a:r>
              <a:rPr lang="en-US" altLang="ko-KR" sz="1600" dirty="0"/>
              <a:t>: r = 2, </a:t>
            </a:r>
            <a:r>
              <a:rPr lang="ko-KR" altLang="en-US" sz="1600" dirty="0"/>
              <a:t>다음 상태의 </a:t>
            </a:r>
            <a:r>
              <a:rPr lang="en-US" altLang="ko-KR" sz="1600" dirty="0"/>
              <a:t>max Q = 5 → δ = 2 + 0.9 ⋅ 5 − 5 = 1.5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1600" dirty="0"/>
              <a:t>   ➡ Q(</a:t>
            </a:r>
            <a:r>
              <a:rPr lang="en-US" altLang="ko-KR" sz="1600" dirty="0" err="1"/>
              <a:t>s,a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ko-KR" altLang="en-US" sz="1600" b="1" dirty="0"/>
              <a:t>더 높게 잡아야</a:t>
            </a:r>
            <a:r>
              <a:rPr lang="ko-KR" altLang="en-US" sz="1600" dirty="0"/>
              <a:t> 함</a:t>
            </a:r>
            <a:r>
              <a:rPr lang="en-US" altLang="ko-KR" sz="1600" dirty="0"/>
              <a:t>, </a:t>
            </a:r>
            <a:r>
              <a:rPr lang="ko-KR" altLang="en-US" sz="1600" dirty="0"/>
              <a:t>이 행동은 생각보다 </a:t>
            </a:r>
            <a:r>
              <a:rPr lang="ko-KR" altLang="en-US" sz="1600" b="1" dirty="0"/>
              <a:t>더 좋은 행동임</a:t>
            </a: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b="1" dirty="0"/>
              <a:t>2. TD </a:t>
            </a:r>
            <a:r>
              <a:rPr lang="ko-KR" altLang="en-US" sz="1600" b="1" dirty="0"/>
              <a:t>오차 </a:t>
            </a:r>
            <a:r>
              <a:rPr lang="en-US" altLang="ko-KR" sz="1600" b="1" dirty="0"/>
              <a:t>δ &lt; 0 : </a:t>
            </a:r>
            <a:r>
              <a:rPr lang="ko-KR" altLang="en-US" sz="1600" b="1" dirty="0"/>
              <a:t>예측보다 나쁜 결과</a:t>
            </a:r>
            <a:endParaRPr lang="en-US" altLang="ko-KR" sz="1600" b="1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sz="1600" dirty="0"/>
              <a:t>➡ </a:t>
            </a:r>
            <a:r>
              <a:rPr lang="en-US" altLang="ko-KR" sz="1600" dirty="0"/>
              <a:t>Q(</a:t>
            </a:r>
            <a:r>
              <a:rPr lang="en-US" altLang="ko-KR" sz="1600" dirty="0" err="1"/>
              <a:t>s,a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ko-KR" altLang="en-US" sz="1600" b="1" dirty="0"/>
              <a:t>낮춰야</a:t>
            </a:r>
            <a:r>
              <a:rPr lang="ko-KR" altLang="en-US" sz="1600" dirty="0"/>
              <a:t> 함</a:t>
            </a:r>
            <a:r>
              <a:rPr lang="en-US" altLang="ko-KR" sz="1600" dirty="0"/>
              <a:t>, </a:t>
            </a:r>
            <a:r>
              <a:rPr lang="ko-KR" altLang="en-US" sz="1600" dirty="0"/>
              <a:t>이 행동은 생각보다 </a:t>
            </a:r>
            <a:r>
              <a:rPr lang="ko-KR" altLang="en-US" sz="1600" b="1" dirty="0"/>
              <a:t>안 좋은 행동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b="1" dirty="0"/>
              <a:t>3. TD </a:t>
            </a:r>
            <a:r>
              <a:rPr lang="ko-KR" altLang="en-US" sz="1600" b="1" dirty="0"/>
              <a:t>오차 </a:t>
            </a:r>
            <a:r>
              <a:rPr lang="en-US" altLang="ko-KR" sz="1600" b="1" dirty="0"/>
              <a:t>δ = 0 : </a:t>
            </a:r>
            <a:r>
              <a:rPr lang="ko-KR" altLang="en-US" sz="1600" b="1" dirty="0"/>
              <a:t>정확한 예측</a:t>
            </a:r>
            <a:endParaRPr lang="en-US" altLang="ko-KR" sz="1600" b="1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sz="1600" dirty="0"/>
              <a:t>➡ 업데이트할 필요 없음</a:t>
            </a:r>
            <a:r>
              <a:rPr lang="en-US" altLang="ko-KR" sz="1600" dirty="0"/>
              <a:t>, </a:t>
            </a:r>
            <a:r>
              <a:rPr lang="ko-KR" altLang="en-US" sz="1600" dirty="0"/>
              <a:t>현재 정책이 이미 최적일 수 있음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6663DAC-A814-B7AE-4E27-737791591879}"/>
              </a:ext>
            </a:extLst>
          </p:cNvPr>
          <p:cNvSpPr txBox="1">
            <a:spLocks/>
          </p:cNvSpPr>
          <p:nvPr/>
        </p:nvSpPr>
        <p:spPr>
          <a:xfrm>
            <a:off x="721052" y="132336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/>
              <a:t>Q-Learning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D0F4D9-6117-2421-DE94-09A20A767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28" y="2180367"/>
            <a:ext cx="3732527" cy="540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7149D3-EAAC-33E4-0ECD-895EA2468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895" y="1645900"/>
            <a:ext cx="3878082" cy="141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611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B12E1-BAB7-77A0-B6B7-0DB4F4D14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432E9CD7-0E1A-31C8-FF75-5D5D051E8FF1}"/>
              </a:ext>
            </a:extLst>
          </p:cNvPr>
          <p:cNvSpPr txBox="1">
            <a:spLocks/>
          </p:cNvSpPr>
          <p:nvPr/>
        </p:nvSpPr>
        <p:spPr>
          <a:xfrm>
            <a:off x="751725" y="982221"/>
            <a:ext cx="10508440" cy="574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21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/>
              <a:t>TD </a:t>
            </a:r>
            <a:r>
              <a:rPr lang="ko-KR" altLang="en-US" sz="1800" b="1" dirty="0"/>
              <a:t>오차 </a:t>
            </a:r>
            <a:r>
              <a:rPr lang="en-US" altLang="ko-KR" sz="1800" b="1" dirty="0"/>
              <a:t>(Temporal Difference Error)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Q(s, a)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높인다”는</a:t>
            </a:r>
            <a:r>
              <a:rPr lang="ko-KR" altLang="en-US" sz="1600" dirty="0"/>
              <a:t> 의미는</a:t>
            </a:r>
            <a:r>
              <a:rPr lang="en-US" altLang="ko-KR" sz="1600" dirty="0"/>
              <a:t>?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현재 </a:t>
            </a:r>
            <a:r>
              <a:rPr lang="en-US" altLang="ko-KR" sz="1600" dirty="0"/>
              <a:t>Q(s, a)</a:t>
            </a:r>
            <a:r>
              <a:rPr lang="ko-KR" altLang="en-US" sz="1600" dirty="0"/>
              <a:t>가 낮게 예측되어 있었지만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보상이나 다음 상태에서 좋은 결과가 나왔다면</a:t>
            </a:r>
            <a:r>
              <a:rPr lang="en-US" altLang="ko-KR" sz="1600" dirty="0"/>
              <a:t>,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그 행동은 </a:t>
            </a:r>
            <a:r>
              <a:rPr lang="ko-KR" altLang="en-US" sz="1600" b="1" dirty="0"/>
              <a:t>기대한 것보다 더 좋은 행동</a:t>
            </a:r>
            <a:r>
              <a:rPr lang="ko-KR" altLang="en-US" sz="1600" dirty="0"/>
              <a:t>이었음</a:t>
            </a:r>
            <a:endParaRPr lang="en-US" altLang="ko-KR" sz="1600" dirty="0"/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따라서 </a:t>
            </a:r>
            <a:r>
              <a:rPr lang="ko-KR" altLang="en-US" sz="1600" b="1" dirty="0"/>
              <a:t>그 행동의 가치</a:t>
            </a:r>
            <a:r>
              <a:rPr lang="en-US" altLang="ko-KR" sz="1600" b="1" dirty="0"/>
              <a:t>(Q</a:t>
            </a:r>
            <a:r>
              <a:rPr lang="ko-KR" altLang="en-US" sz="1600" b="1" dirty="0"/>
              <a:t>값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를 높여줘야 함</a:t>
            </a:r>
            <a:endParaRPr lang="en-US" altLang="ko-KR" sz="1600" b="1" dirty="0"/>
          </a:p>
          <a:p>
            <a:pPr marL="914400" lvl="2" indent="0">
              <a:lnSpc>
                <a:spcPct val="200000"/>
              </a:lnSpc>
              <a:buNone/>
            </a:pPr>
            <a:r>
              <a:rPr lang="ko-KR" altLang="en-US" sz="1600" dirty="0">
                <a:solidFill>
                  <a:srgbClr val="FF0000"/>
                </a:solidFill>
              </a:rPr>
              <a:t>→ </a:t>
            </a:r>
            <a:r>
              <a:rPr lang="ko-KR" altLang="en-US" sz="1600" b="1" dirty="0">
                <a:solidFill>
                  <a:srgbClr val="FF0000"/>
                </a:solidFill>
              </a:rPr>
              <a:t>향후 같은 상황에서 이 행동이 선택될 확률이 높아짐</a:t>
            </a:r>
            <a:br>
              <a:rPr lang="ko-KR" altLang="en-US" sz="1600" dirty="0">
                <a:solidFill>
                  <a:srgbClr val="FF0000"/>
                </a:solidFill>
              </a:rPr>
            </a:br>
            <a:r>
              <a:rPr lang="ko-KR" altLang="en-US" sz="1600" dirty="0">
                <a:solidFill>
                  <a:srgbClr val="FF0000"/>
                </a:solidFill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예</a:t>
            </a:r>
            <a:r>
              <a:rPr lang="en-US" altLang="ko-KR" sz="1600" dirty="0">
                <a:solidFill>
                  <a:srgbClr val="FF0000"/>
                </a:solidFill>
              </a:rPr>
              <a:t>: ε-greedy </a:t>
            </a:r>
            <a:r>
              <a:rPr lang="ko-KR" altLang="en-US" sz="1600" dirty="0">
                <a:solidFill>
                  <a:srgbClr val="FF0000"/>
                </a:solidFill>
              </a:rPr>
              <a:t>정책에서는 </a:t>
            </a:r>
            <a:r>
              <a:rPr lang="en-US" altLang="ko-KR" sz="1600" dirty="0">
                <a:solidFill>
                  <a:srgbClr val="FF0000"/>
                </a:solidFill>
              </a:rPr>
              <a:t>Q</a:t>
            </a:r>
            <a:r>
              <a:rPr lang="ko-KR" altLang="en-US" sz="1600" dirty="0">
                <a:solidFill>
                  <a:srgbClr val="FF0000"/>
                </a:solidFill>
              </a:rPr>
              <a:t>값이 높은 행동을 우선 선택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Q(s, a)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낮춘다”는</a:t>
            </a:r>
            <a:r>
              <a:rPr lang="ko-KR" altLang="en-US" sz="1600" dirty="0"/>
              <a:t> 의미는</a:t>
            </a:r>
            <a:r>
              <a:rPr lang="en-US" altLang="ko-KR" sz="1600" dirty="0"/>
              <a:t>?</a:t>
            </a:r>
          </a:p>
          <a:p>
            <a:pPr marL="914400" lvl="2" indent="0">
              <a:lnSpc>
                <a:spcPct val="200000"/>
              </a:lnSpc>
              <a:buNone/>
            </a:pPr>
            <a:r>
              <a:rPr lang="ko-KR" altLang="en-US" sz="1600" dirty="0"/>
              <a:t>→ </a:t>
            </a:r>
            <a:r>
              <a:rPr lang="ko-KR" altLang="en-US" sz="1600" b="1" dirty="0"/>
              <a:t>향후 같은 상태에서 이 행동은 덜 선택됨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32E48A8-72D0-1945-A54D-672E1F92BF47}"/>
              </a:ext>
            </a:extLst>
          </p:cNvPr>
          <p:cNvSpPr txBox="1">
            <a:spLocks/>
          </p:cNvSpPr>
          <p:nvPr/>
        </p:nvSpPr>
        <p:spPr>
          <a:xfrm>
            <a:off x="721052" y="132336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/>
              <a:t>Q-Learning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311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81F8-DE1A-D2B8-A80A-3843B4FE9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D177DD-5530-9997-9233-2C4DD37D7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060"/>
                <a:ext cx="10891684" cy="4641779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/>
                  <a:t>Markov Decision Process (MDP, </a:t>
                </a:r>
                <a:r>
                  <a:rPr lang="ko-KR" altLang="en-US" sz="1800" b="1" dirty="0" err="1"/>
                  <a:t>마르코프</a:t>
                </a:r>
                <a:r>
                  <a:rPr lang="ko-KR" altLang="en-US" sz="1800" b="1" dirty="0"/>
                  <a:t> 결정 과정</a:t>
                </a:r>
                <a:r>
                  <a:rPr lang="en-US" altLang="ko-KR" sz="1800" b="1" dirty="0"/>
                  <a:t>)</a:t>
                </a:r>
                <a:r>
                  <a:rPr lang="en-US" altLang="ko-KR" sz="1800" dirty="0"/>
                  <a:t> – cont.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altLang="ko-KR" sz="1600" b="1" dirty="0">
                    <a:solidFill>
                      <a:srgbClr val="0070C0"/>
                    </a:solidFill>
                  </a:rPr>
                  <a:t>3.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상태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sz="1600" b="1" dirty="0">
                    <a:solidFill>
                      <a:srgbClr val="0070C0"/>
                    </a:solidFill>
                  </a:rPr>
                  <a:t>전이</a:t>
                </a:r>
                <a:r>
                  <a:rPr lang="en-US" altLang="ko-KR" sz="1600" b="1" dirty="0">
                    <a:solidFill>
                      <a:srgbClr val="0070C0"/>
                    </a:solidFill>
                  </a:rPr>
                  <a:t>(state transition)</a:t>
                </a:r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현재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와 행동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에 의해서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확률적으로 결정되는 마르코프 모델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(Markov model)</a:t>
                </a:r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b="1" dirty="0"/>
                  <a:t>확률적으로 결정된다는 말의 의미</a:t>
                </a:r>
                <a:endParaRPr lang="en-US" altLang="ko-KR" sz="1600" b="1" dirty="0"/>
              </a:p>
              <a:p>
                <a:pPr lvl="4">
                  <a:lnSpc>
                    <a:spcPct val="150000"/>
                  </a:lnSpc>
                </a:pPr>
                <a:r>
                  <a:rPr lang="en-US" altLang="ko-KR" sz="1600" dirty="0"/>
                  <a:t>MDP</a:t>
                </a:r>
                <a:r>
                  <a:rPr lang="ko-KR" altLang="en-US" sz="1600" dirty="0"/>
                  <a:t>에서 상태 전이란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현재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/>
                  <a:t> ​</a:t>
                </a:r>
                <a:r>
                  <a:rPr lang="ko-KR" altLang="en-US" sz="1600" dirty="0"/>
                  <a:t>와 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/>
                  <a:t> ​</a:t>
                </a:r>
                <a:r>
                  <a:rPr lang="ko-KR" altLang="en-US" sz="1600" dirty="0"/>
                  <a:t>를 취했을 때  다음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𝑡</m:t>
                        </m:r>
                        <m:r>
                          <a:rPr lang="en-US" altLang="ko-KR" sz="1600" i="1">
                            <a:latin typeface="Cambria Math"/>
                          </a:rPr>
                          <m:t>+</m:t>
                        </m:r>
                        <m:r>
                          <a:rPr lang="en-US" altLang="ko-KR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가 어떻게 결정되는지를 말한다</a:t>
                </a:r>
                <a:r>
                  <a:rPr lang="en-US" altLang="ko-KR" sz="1600" dirty="0"/>
                  <a:t>.</a:t>
                </a:r>
              </a:p>
              <a:p>
                <a:pPr lvl="4">
                  <a:lnSpc>
                    <a:spcPct val="150000"/>
                  </a:lnSpc>
                </a:pPr>
                <a:r>
                  <a:rPr lang="ko-KR" altLang="en-US" sz="1600" dirty="0"/>
                  <a:t>이때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다음과 같은 </a:t>
                </a:r>
                <a:r>
                  <a:rPr lang="ko-KR" altLang="en-US" sz="1600" b="1" dirty="0"/>
                  <a:t>확률 분포</a:t>
                </a:r>
                <a:r>
                  <a:rPr lang="ko-KR" altLang="en-US" sz="1600" dirty="0"/>
                  <a:t>를 따른다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즉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어떤 상태 </a:t>
                </a:r>
                <a:r>
                  <a:rPr lang="en-US" altLang="ko-KR" sz="1600" dirty="0"/>
                  <a:t>s </a:t>
                </a:r>
                <a:r>
                  <a:rPr lang="ko-KR" altLang="en-US" sz="1600" dirty="0"/>
                  <a:t>에서 행동 </a:t>
                </a:r>
                <a:r>
                  <a:rPr lang="en-US" altLang="ko-KR" sz="1600" dirty="0"/>
                  <a:t>a </a:t>
                </a:r>
                <a:r>
                  <a:rPr lang="ko-KR" altLang="en-US" sz="1600" dirty="0"/>
                  <a:t>를 하면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항상 특정 상태 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s′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로 이동하는 것이 아니라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,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다양한 가능한 상태들로 </a:t>
                </a:r>
                <a:r>
                  <a:rPr lang="ko-KR" altLang="en-US" sz="1600" b="1" dirty="0"/>
                  <a:t>일정한 확률로 전이</a:t>
                </a:r>
                <a:r>
                  <a:rPr lang="ko-KR" altLang="en-US" sz="1600" dirty="0"/>
                  <a:t>될 수 있다는 의미이다</a:t>
                </a:r>
                <a:r>
                  <a:rPr lang="en-US" altLang="ko-KR" sz="1600" dirty="0"/>
                  <a:t>.</a:t>
                </a:r>
              </a:p>
              <a:p>
                <a:pPr lvl="3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26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D177DD-5530-9997-9233-2C4DD37D7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060"/>
                <a:ext cx="10891684" cy="46417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BBD8A9E4-14EA-4FB8-4416-1ED826548A87}"/>
              </a:ext>
            </a:extLst>
          </p:cNvPr>
          <p:cNvSpPr txBox="1">
            <a:spLocks/>
          </p:cNvSpPr>
          <p:nvPr/>
        </p:nvSpPr>
        <p:spPr>
          <a:xfrm>
            <a:off x="721052" y="523150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2E1671-3D34-2428-9371-037767A3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212" y="5049818"/>
            <a:ext cx="4013310" cy="59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90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3E0B-4BD9-B19A-4728-6734C005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1B31D7E5-AF7F-1C72-1820-AB27AD7129F2}"/>
              </a:ext>
            </a:extLst>
          </p:cNvPr>
          <p:cNvSpPr txBox="1">
            <a:spLocks/>
          </p:cNvSpPr>
          <p:nvPr/>
        </p:nvSpPr>
        <p:spPr>
          <a:xfrm>
            <a:off x="751725" y="982221"/>
            <a:ext cx="10508440" cy="574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/>
              <a:t>TD </a:t>
            </a:r>
            <a:r>
              <a:rPr lang="ko-KR" altLang="en-US" sz="1800" b="1" dirty="0"/>
              <a:t>오차 </a:t>
            </a:r>
            <a:r>
              <a:rPr lang="en-US" altLang="ko-KR" sz="1800" b="1" dirty="0"/>
              <a:t>(Temporal Difference Error)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정책</a:t>
            </a:r>
            <a:r>
              <a:rPr lang="en-US" altLang="ko-KR" sz="1600" b="1" dirty="0"/>
              <a:t>(Policy)</a:t>
            </a:r>
            <a:r>
              <a:rPr lang="ko-KR" altLang="en-US" sz="1600" b="1" dirty="0"/>
              <a:t>이란</a:t>
            </a:r>
            <a:r>
              <a:rPr lang="en-US" altLang="ko-KR" sz="1600" b="1" dirty="0"/>
              <a:t>?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정책은 다음 상태에서 어떤 행동을 할지 결정하는 </a:t>
            </a:r>
            <a:r>
              <a:rPr lang="ko-KR" altLang="en-US" sz="1600" b="1" dirty="0"/>
              <a:t>전략 또는 규칙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π(</a:t>
            </a:r>
            <a:r>
              <a:rPr lang="en-US" altLang="ko-KR" sz="1600" dirty="0" err="1"/>
              <a:t>a∣s</a:t>
            </a:r>
            <a:r>
              <a:rPr lang="en-US" altLang="ko-KR" sz="1600" dirty="0"/>
              <a:t>) : </a:t>
            </a:r>
            <a:r>
              <a:rPr lang="ko-KR" altLang="en-US" sz="1600" dirty="0"/>
              <a:t>상태 </a:t>
            </a:r>
            <a:r>
              <a:rPr lang="en-US" altLang="ko-KR" sz="1600" dirty="0"/>
              <a:t>s </a:t>
            </a:r>
            <a:r>
              <a:rPr lang="ko-KR" altLang="en-US" sz="1600" dirty="0"/>
              <a:t>에서 행동 </a:t>
            </a:r>
            <a:r>
              <a:rPr lang="en-US" altLang="ko-KR" sz="1600" dirty="0"/>
              <a:t>a </a:t>
            </a:r>
            <a:r>
              <a:rPr lang="ko-KR" altLang="en-US" sz="1600" dirty="0"/>
              <a:t>를 선택할 </a:t>
            </a:r>
            <a:r>
              <a:rPr lang="ko-KR" altLang="en-US" sz="1600" b="1" dirty="0"/>
              <a:t>확률</a:t>
            </a:r>
            <a:endParaRPr lang="en-US" altLang="ko-KR" sz="1600" b="1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/>
              <a:t>DQN</a:t>
            </a:r>
            <a:r>
              <a:rPr lang="ko-KR" altLang="en-US" sz="1600" b="1" dirty="0"/>
              <a:t>이나 </a:t>
            </a:r>
            <a:r>
              <a:rPr lang="en-US" altLang="ko-KR" sz="1600" b="1" dirty="0"/>
              <a:t>Q-Learning</a:t>
            </a:r>
            <a:r>
              <a:rPr lang="ko-KR" altLang="en-US" sz="1600" b="1" dirty="0"/>
              <a:t>에서는</a:t>
            </a:r>
            <a:r>
              <a:rPr lang="en-US" altLang="ko-KR" sz="1600" b="1" dirty="0"/>
              <a:t>…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주로 </a:t>
            </a:r>
            <a:r>
              <a:rPr lang="en-US" altLang="ko-KR" sz="1600" b="1" dirty="0"/>
              <a:t>ε-greedy </a:t>
            </a:r>
            <a:r>
              <a:rPr lang="ko-KR" altLang="en-US" sz="1600" b="1" dirty="0"/>
              <a:t>정책</a:t>
            </a:r>
            <a:r>
              <a:rPr lang="ko-KR" altLang="en-US" sz="1600" dirty="0"/>
              <a:t> 사용</a:t>
            </a:r>
            <a:r>
              <a:rPr lang="en-US" altLang="ko-KR" sz="1600" dirty="0"/>
              <a:t>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따라서 Q(</a:t>
            </a:r>
            <a:r>
              <a:rPr lang="ko-KR" altLang="ko-KR" sz="1600" dirty="0" err="1">
                <a:latin typeface="Arial" panose="020B0604020202020204" pitchFamily="34" charset="0"/>
              </a:rPr>
              <a:t>s</a:t>
            </a:r>
            <a:r>
              <a:rPr lang="ko-KR" altLang="ko-KR" sz="1600" dirty="0">
                <a:latin typeface="Arial" panose="020B0604020202020204" pitchFamily="34" charset="0"/>
              </a:rPr>
              <a:t>,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a</a:t>
            </a:r>
            <a:r>
              <a:rPr lang="ko-KR" altLang="ko-KR" sz="1600" dirty="0">
                <a:latin typeface="Arial" panose="020B0604020202020204" pitchFamily="34" charset="0"/>
              </a:rPr>
              <a:t>)가 높아지면 → </a:t>
            </a:r>
            <a:r>
              <a:rPr lang="en-US" altLang="ko-KR" sz="1600" dirty="0">
                <a:latin typeface="Arial" panose="020B0604020202020204" pitchFamily="34" charset="0"/>
              </a:rPr>
              <a:t>                               </a:t>
            </a:r>
            <a:r>
              <a:rPr lang="ko-KR" altLang="ko-KR" sz="1600" dirty="0">
                <a:latin typeface="Arial" panose="020B0604020202020204" pitchFamily="34" charset="0"/>
              </a:rPr>
              <a:t>가 바뀜 → </a:t>
            </a:r>
            <a:r>
              <a:rPr lang="ko-KR" altLang="ko-KR" sz="1600" b="1" dirty="0">
                <a:latin typeface="Arial" panose="020B0604020202020204" pitchFamily="34" charset="0"/>
              </a:rPr>
              <a:t>그 행동이 선택될 확률 증가</a:t>
            </a:r>
            <a:endParaRPr lang="en-US" altLang="ko-KR" sz="1600" b="1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반대로 Q(</a:t>
            </a:r>
            <a:r>
              <a:rPr lang="ko-KR" altLang="ko-KR" sz="1600" dirty="0" err="1">
                <a:latin typeface="Arial" panose="020B0604020202020204" pitchFamily="34" charset="0"/>
              </a:rPr>
              <a:t>s</a:t>
            </a:r>
            <a:r>
              <a:rPr lang="ko-KR" altLang="ko-KR" sz="1600" dirty="0">
                <a:latin typeface="Arial" panose="020B0604020202020204" pitchFamily="34" charset="0"/>
              </a:rPr>
              <a:t>,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a</a:t>
            </a:r>
            <a:r>
              <a:rPr lang="ko-KR" altLang="ko-KR" sz="1600" dirty="0">
                <a:latin typeface="Arial" panose="020B0604020202020204" pitchFamily="34" charset="0"/>
              </a:rPr>
              <a:t>)가 낮아지면 → 그 행동은 선택에서 </a:t>
            </a:r>
            <a:r>
              <a:rPr lang="ko-KR" altLang="ko-KR" sz="1600" b="1" dirty="0">
                <a:latin typeface="Arial" panose="020B0604020202020204" pitchFamily="34" charset="0"/>
              </a:rPr>
              <a:t>배제될 가능성 증가</a:t>
            </a:r>
            <a:endParaRPr lang="ko-KR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38ED3FC-8959-BDB3-1C31-196BB7BC4D24}"/>
              </a:ext>
            </a:extLst>
          </p:cNvPr>
          <p:cNvSpPr txBox="1">
            <a:spLocks/>
          </p:cNvSpPr>
          <p:nvPr/>
        </p:nvSpPr>
        <p:spPr>
          <a:xfrm>
            <a:off x="721052" y="132336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/>
              <a:t>Q-Learning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4B5B2-314D-58A0-7D18-87CCDFA7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146" y="4361145"/>
            <a:ext cx="5413521" cy="685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DC2662-E6C5-60EC-24FD-7BA1CDB1A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86" y="5425536"/>
            <a:ext cx="1764317" cy="2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697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54900-D1B1-78D7-2EDA-CA2D92E8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0C512E0-8EC6-20AA-C351-5CF1A47294A7}"/>
              </a:ext>
            </a:extLst>
          </p:cNvPr>
          <p:cNvSpPr txBox="1">
            <a:spLocks/>
          </p:cNvSpPr>
          <p:nvPr/>
        </p:nvSpPr>
        <p:spPr>
          <a:xfrm>
            <a:off x="751725" y="947715"/>
            <a:ext cx="10508440" cy="574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/>
              <a:t>TD </a:t>
            </a:r>
            <a:r>
              <a:rPr lang="ko-KR" altLang="en-US" sz="1800" b="1" dirty="0"/>
              <a:t>오차 </a:t>
            </a:r>
            <a:r>
              <a:rPr lang="en-US" altLang="ko-KR" sz="1800" b="1" dirty="0"/>
              <a:t>(Temporal Difference Error)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                               </a:t>
            </a:r>
            <a:r>
              <a:rPr lang="ko-KR" altLang="ko-KR" sz="1600" dirty="0"/>
              <a:t>가 타깃</a:t>
            </a:r>
            <a:r>
              <a:rPr lang="en-US" altLang="ko-KR" sz="1600" dirty="0"/>
              <a:t>(Target)</a:t>
            </a:r>
            <a:r>
              <a:rPr lang="ko-KR" altLang="ko-KR" sz="1600" dirty="0"/>
              <a:t>인 이유 </a:t>
            </a:r>
            <a:endParaRPr lang="ko-KR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Q-learning</a:t>
            </a:r>
            <a:r>
              <a:rPr lang="ko-KR" altLang="en-US" sz="1600" dirty="0"/>
              <a:t>의 학습 규칙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914400" lvl="2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   </a:t>
            </a:r>
            <a:r>
              <a:rPr lang="ko-KR" altLang="ko-KR" sz="1600" dirty="0">
                <a:latin typeface="Arial" panose="020B0604020202020204" pitchFamily="34" charset="0"/>
              </a:rPr>
              <a:t>위에서 괄호 안이 바로 </a:t>
            </a:r>
            <a:r>
              <a:rPr lang="ko-KR" altLang="ko-KR" sz="1600" b="1" dirty="0">
                <a:latin typeface="Arial" panose="020B0604020202020204" pitchFamily="34" charset="0"/>
              </a:rPr>
              <a:t>TD 오차</a:t>
            </a:r>
            <a:r>
              <a:rPr lang="ko-KR" altLang="ko-KR" sz="1600" dirty="0">
                <a:latin typeface="Arial" panose="020B0604020202020204" pitchFamily="34" charset="0"/>
              </a:rPr>
              <a:t>이고,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그 안에서</a:t>
            </a:r>
            <a:r>
              <a:rPr lang="en-US" altLang="ko-KR" sz="1600" dirty="0">
                <a:latin typeface="Arial" panose="020B0604020202020204" pitchFamily="34" charset="0"/>
              </a:rPr>
              <a:t>                                       </a:t>
            </a:r>
            <a:r>
              <a:rPr lang="ko-KR" altLang="ko-KR" sz="1600" dirty="0"/>
              <a:t>는 </a:t>
            </a:r>
            <a:r>
              <a:rPr lang="ko-KR" altLang="ko-KR" sz="1600" b="1" dirty="0" err="1">
                <a:latin typeface="Arial" panose="020B0604020202020204" pitchFamily="34" charset="0"/>
              </a:rPr>
              <a:t>타겟값</a:t>
            </a:r>
            <a:r>
              <a:rPr lang="ko-KR" altLang="en-US" sz="1600" b="1" dirty="0" err="1">
                <a:latin typeface="Arial" panose="020B0604020202020204" pitchFamily="34" charset="0"/>
              </a:rPr>
              <a:t>이</a:t>
            </a:r>
            <a:r>
              <a:rPr lang="ko-KR" altLang="ko-KR" sz="1600" dirty="0" err="1">
                <a:latin typeface="Arial" panose="020B0604020202020204" pitchFamily="34" charset="0"/>
              </a:rPr>
              <a:t>다</a:t>
            </a:r>
            <a:r>
              <a:rPr lang="ko-KR" altLang="ko-KR" sz="1600" dirty="0">
                <a:latin typeface="Arial" panose="020B0604020202020204" pitchFamily="34" charset="0"/>
              </a:rPr>
              <a:t>.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벨만 최적 방정식은 </a:t>
            </a:r>
            <a:r>
              <a:rPr lang="ko-KR" altLang="en-US" sz="1600" b="1" dirty="0"/>
              <a:t>강화학습에서 최적 </a:t>
            </a:r>
            <a:r>
              <a:rPr lang="en-US" altLang="ko-KR" sz="1600" b="1" dirty="0"/>
              <a:t>Q</a:t>
            </a:r>
            <a:r>
              <a:rPr lang="ko-KR" altLang="en-US" sz="1600" b="1" dirty="0"/>
              <a:t>함수의 정의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지금 상태 </a:t>
            </a:r>
            <a:r>
              <a:rPr lang="ko-KR" altLang="ko-KR" sz="1600" dirty="0" err="1">
                <a:latin typeface="Arial" panose="020B0604020202020204" pitchFamily="34" charset="0"/>
              </a:rPr>
              <a:t>s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에서 행동 </a:t>
            </a:r>
            <a:r>
              <a:rPr lang="ko-KR" altLang="ko-KR" sz="1600" dirty="0" err="1">
                <a:latin typeface="Arial" panose="020B0604020202020204" pitchFamily="34" charset="0"/>
              </a:rPr>
              <a:t>a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를 하면,</a:t>
            </a:r>
            <a:br>
              <a:rPr lang="ko-KR" altLang="ko-KR" sz="1600" dirty="0">
                <a:latin typeface="Arial" panose="020B0604020202020204" pitchFamily="34" charset="0"/>
              </a:rPr>
            </a:br>
            <a:r>
              <a:rPr lang="ko-KR" altLang="ko-KR" sz="1600" dirty="0">
                <a:latin typeface="Arial" panose="020B0604020202020204" pitchFamily="34" charset="0"/>
              </a:rPr>
              <a:t>앞으로 받게 될 총 보상의 최댓값(=최적 행동 가치)는</a:t>
            </a:r>
            <a:br>
              <a:rPr lang="ko-KR" altLang="ko-KR" sz="1600" dirty="0">
                <a:latin typeface="Arial" panose="020B0604020202020204" pitchFamily="34" charset="0"/>
              </a:rPr>
            </a:br>
            <a:r>
              <a:rPr lang="ko-KR" altLang="ko-KR" sz="1600" dirty="0">
                <a:latin typeface="Arial" panose="020B0604020202020204" pitchFamily="34" charset="0"/>
              </a:rPr>
              <a:t>곧 </a:t>
            </a:r>
            <a:r>
              <a:rPr lang="ko-KR" altLang="ko-KR" sz="1600" b="1" dirty="0">
                <a:latin typeface="Arial" panose="020B0604020202020204" pitchFamily="34" charset="0"/>
              </a:rPr>
              <a:t>지금 받은 보상 r</a:t>
            </a:r>
            <a:r>
              <a:rPr lang="ko-KR" altLang="ko-KR" sz="1600" dirty="0">
                <a:latin typeface="Arial" panose="020B0604020202020204" pitchFamily="34" charset="0"/>
              </a:rPr>
              <a:t> + </a:t>
            </a:r>
            <a:r>
              <a:rPr lang="ko-KR" altLang="ko-KR" sz="1600" b="1" dirty="0">
                <a:solidFill>
                  <a:srgbClr val="FF0000"/>
                </a:solidFill>
                <a:latin typeface="Arial" panose="020B0604020202020204" pitchFamily="34" charset="0"/>
              </a:rPr>
              <a:t>다음 상태에서 가능한 최선의 행동의 </a:t>
            </a:r>
            <a:r>
              <a:rPr lang="ko-KR" altLang="ko-KR" sz="1600" b="1" dirty="0" err="1">
                <a:solidFill>
                  <a:srgbClr val="FF0000"/>
                </a:solidFill>
                <a:latin typeface="Arial" panose="020B0604020202020204" pitchFamily="34" charset="0"/>
              </a:rPr>
              <a:t>Q값</a:t>
            </a:r>
            <a:r>
              <a:rPr lang="ko-KR" altLang="ko-KR" sz="1600" dirty="0" err="1">
                <a:solidFill>
                  <a:srgbClr val="FF0000"/>
                </a:solidFill>
                <a:latin typeface="Arial" panose="020B0604020202020204" pitchFamily="34" charset="0"/>
              </a:rPr>
              <a:t>의</a:t>
            </a:r>
            <a:r>
              <a:rPr lang="ko-KR" altLang="ko-KR" sz="1600" dirty="0">
                <a:solidFill>
                  <a:srgbClr val="FF0000"/>
                </a:solidFill>
                <a:latin typeface="Arial" panose="020B0604020202020204" pitchFamily="34" charset="0"/>
              </a:rPr>
              <a:t> 합이다</a:t>
            </a:r>
            <a:r>
              <a:rPr lang="ko-KR" altLang="ko-KR" sz="1600" dirty="0">
                <a:latin typeface="Arial" panose="020B0604020202020204" pitchFamily="34" charset="0"/>
              </a:rPr>
              <a:t>.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즉, </a:t>
            </a:r>
            <a:r>
              <a:rPr lang="ko-KR" altLang="ko-KR" sz="1600" b="1" dirty="0">
                <a:latin typeface="Arial" panose="020B0604020202020204" pitchFamily="34" charset="0"/>
              </a:rPr>
              <a:t>Q*(</a:t>
            </a:r>
            <a:r>
              <a:rPr lang="ko-KR" altLang="ko-KR" sz="1600" b="1" dirty="0" err="1">
                <a:latin typeface="Arial" panose="020B0604020202020204" pitchFamily="34" charset="0"/>
              </a:rPr>
              <a:t>s,a</a:t>
            </a:r>
            <a:r>
              <a:rPr lang="ko-KR" altLang="ko-KR" sz="1600" b="1" dirty="0">
                <a:latin typeface="Arial" panose="020B0604020202020204" pitchFamily="34" charset="0"/>
              </a:rPr>
              <a:t>)</a:t>
            </a:r>
            <a:r>
              <a:rPr lang="ko-KR" altLang="ko-KR" sz="1600" dirty="0">
                <a:latin typeface="Arial" panose="020B0604020202020204" pitchFamily="34" charset="0"/>
              </a:rPr>
              <a:t> = 지금 보상 + 앞으로의 최선의 보상 합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95E67F-C6F3-E6FE-D422-6BBA094A5DB3}"/>
              </a:ext>
            </a:extLst>
          </p:cNvPr>
          <p:cNvSpPr txBox="1">
            <a:spLocks/>
          </p:cNvSpPr>
          <p:nvPr/>
        </p:nvSpPr>
        <p:spPr>
          <a:xfrm>
            <a:off x="721052" y="322051"/>
            <a:ext cx="8107710" cy="5592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12A7E-04BD-426F-DC10-521DEA5F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571" y="2379906"/>
            <a:ext cx="5512852" cy="8880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179A2A-B77E-D631-67E0-3927B17C5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334" y="4227380"/>
            <a:ext cx="3877242" cy="5360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FF0D5E-FDC3-4F60-8052-E538F1255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907" y="1495308"/>
            <a:ext cx="2131415" cy="3829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7415C-DAC7-1925-72DD-35632AAFB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360" y="3252227"/>
            <a:ext cx="2131415" cy="3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76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DAF8A-780D-FD96-9AB7-17E55A71D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27E0EA80-D000-4873-743B-E7E5B4CC3C43}"/>
              </a:ext>
            </a:extLst>
          </p:cNvPr>
          <p:cNvSpPr txBox="1">
            <a:spLocks/>
          </p:cNvSpPr>
          <p:nvPr/>
        </p:nvSpPr>
        <p:spPr>
          <a:xfrm>
            <a:off x="751725" y="805245"/>
            <a:ext cx="10508440" cy="574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/>
              <a:t>Q(s, a)</a:t>
            </a:r>
            <a:r>
              <a:rPr lang="ko-KR" altLang="en-US" sz="1800" b="1" dirty="0"/>
              <a:t>값의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점진적 업데이트 </a:t>
            </a: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(s, a)</a:t>
            </a:r>
            <a:r>
              <a:rPr lang="ko-KR" altLang="en-US" sz="1600" dirty="0"/>
              <a:t>의 의미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Q(</a:t>
            </a:r>
            <a:r>
              <a:rPr lang="ko-KR" altLang="ko-KR" sz="1600" dirty="0" err="1">
                <a:latin typeface="Arial" panose="020B0604020202020204" pitchFamily="34" charset="0"/>
              </a:rPr>
              <a:t>s</a:t>
            </a:r>
            <a:r>
              <a:rPr lang="ko-KR" altLang="ko-KR" sz="1600" dirty="0">
                <a:latin typeface="Arial" panose="020B0604020202020204" pitchFamily="34" charset="0"/>
              </a:rPr>
              <a:t>, </a:t>
            </a:r>
            <a:r>
              <a:rPr lang="ko-KR" altLang="ko-KR" sz="1600" dirty="0" err="1">
                <a:latin typeface="Arial" panose="020B0604020202020204" pitchFamily="34" charset="0"/>
              </a:rPr>
              <a:t>a</a:t>
            </a:r>
            <a:r>
              <a:rPr lang="ko-KR" altLang="ko-KR" sz="1600" dirty="0">
                <a:latin typeface="Arial" panose="020B0604020202020204" pitchFamily="34" charset="0"/>
              </a:rPr>
              <a:t>)는 상태 </a:t>
            </a:r>
            <a:r>
              <a:rPr lang="ko-KR" altLang="ko-KR" sz="1600" dirty="0" err="1">
                <a:latin typeface="Arial" panose="020B0604020202020204" pitchFamily="34" charset="0"/>
              </a:rPr>
              <a:t>s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에서 행동 </a:t>
            </a:r>
            <a:r>
              <a:rPr lang="ko-KR" altLang="ko-KR" sz="1600" dirty="0" err="1">
                <a:latin typeface="Arial" panose="020B0604020202020204" pitchFamily="34" charset="0"/>
              </a:rPr>
              <a:t>a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를 취했을 때부터 앞으로 받게 될 총 보상(</a:t>
            </a:r>
            <a:r>
              <a:rPr lang="ko-KR" altLang="ko-KR" sz="1600" dirty="0" err="1">
                <a:latin typeface="Arial" panose="020B0604020202020204" pitchFamily="34" charset="0"/>
              </a:rPr>
              <a:t>Return</a:t>
            </a:r>
            <a:r>
              <a:rPr lang="ko-KR" altLang="ko-KR" sz="1600" dirty="0">
                <a:latin typeface="Arial" panose="020B0604020202020204" pitchFamily="34" charset="0"/>
              </a:rPr>
              <a:t>)의 </a:t>
            </a:r>
            <a:r>
              <a:rPr lang="ko-KR" altLang="ko-KR" sz="1600" dirty="0" err="1">
                <a:latin typeface="Arial" panose="020B0604020202020204" pitchFamily="34" charset="0"/>
              </a:rPr>
              <a:t>기대값</a:t>
            </a:r>
            <a:r>
              <a:rPr lang="ko-KR" altLang="en-US" sz="1600" dirty="0" err="1">
                <a:latin typeface="Arial" panose="020B0604020202020204" pitchFamily="34" charset="0"/>
              </a:rPr>
              <a:t>이</a:t>
            </a:r>
            <a:r>
              <a:rPr lang="ko-KR" altLang="ko-KR" sz="1600" dirty="0" err="1">
                <a:latin typeface="Arial" panose="020B0604020202020204" pitchFamily="34" charset="0"/>
              </a:rPr>
              <a:t>다</a:t>
            </a:r>
            <a:r>
              <a:rPr lang="ko-KR" altLang="ko-KR" sz="1600" dirty="0">
                <a:latin typeface="Arial" panose="020B0604020202020204" pitchFamily="34" charset="0"/>
              </a:rPr>
              <a:t>.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ko-KR" sz="1600" b="1" dirty="0">
                <a:latin typeface="Arial" panose="020B0604020202020204" pitchFamily="34" charset="0"/>
              </a:rPr>
              <a:t>이 </a:t>
            </a:r>
            <a:r>
              <a:rPr lang="ko-KR" altLang="ko-KR" sz="1600" b="1" dirty="0" err="1">
                <a:latin typeface="Arial" panose="020B0604020202020204" pitchFamily="34" charset="0"/>
              </a:rPr>
              <a:t>기대값은</a:t>
            </a:r>
            <a:r>
              <a:rPr lang="ko-KR" altLang="ko-KR" sz="1600" b="1" dirty="0">
                <a:latin typeface="Arial" panose="020B0604020202020204" pitchFamily="34" charset="0"/>
              </a:rPr>
              <a:t> 미래의 모든 보상에 대한 평균값</a:t>
            </a:r>
            <a:r>
              <a:rPr lang="ko-KR" altLang="ko-KR" sz="1600" dirty="0">
                <a:latin typeface="Arial" panose="020B0604020202020204" pitchFamily="34" charset="0"/>
              </a:rPr>
              <a:t>이기 때문에,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b="1" dirty="0">
                <a:latin typeface="Arial" panose="020B0604020202020204" pitchFamily="34" charset="0"/>
              </a:rPr>
              <a:t>실제로 계산하려면 미래를 전부 알아야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</a:rPr>
              <a:t>한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왜 </a:t>
            </a:r>
            <a:r>
              <a:rPr lang="en-US" altLang="ko-KR" sz="1600" dirty="0"/>
              <a:t>Q(s, a)</a:t>
            </a:r>
            <a:r>
              <a:rPr lang="ko-KR" altLang="en-US" sz="1600" dirty="0"/>
              <a:t>를 알 수 없을까</a:t>
            </a:r>
            <a:r>
              <a:rPr lang="en-US" altLang="ko-KR" sz="1600" dirty="0"/>
              <a:t>?</a:t>
            </a:r>
          </a:p>
          <a:p>
            <a:pPr marL="914400" lvl="2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ko-KR" altLang="ko-KR" sz="1600" b="1" dirty="0">
                <a:latin typeface="Arial" panose="020B0604020202020204" pitchFamily="34" charset="0"/>
              </a:rPr>
              <a:t>① 환경의 동작 방식을 모른다 (모델 없음)</a:t>
            </a:r>
          </a:p>
          <a:p>
            <a:pPr lvl="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환경이 어떤 상태에서 어떤 보상을 줄지,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1371600" lvl="3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    </a:t>
            </a:r>
            <a:r>
              <a:rPr lang="ko-KR" altLang="ko-KR" sz="1600" dirty="0">
                <a:latin typeface="Arial" panose="020B0604020202020204" pitchFamily="34" charset="0"/>
              </a:rPr>
              <a:t>어떤 상태로 넘어갈지에 대한 </a:t>
            </a:r>
            <a:r>
              <a:rPr lang="ko-KR" altLang="ko-KR" sz="1600" b="1" dirty="0">
                <a:latin typeface="Arial" panose="020B0604020202020204" pitchFamily="34" charset="0"/>
              </a:rPr>
              <a:t>전이확률이나 보상함수</a:t>
            </a:r>
            <a:r>
              <a:rPr lang="ko-KR" altLang="ko-KR" sz="1600" dirty="0">
                <a:latin typeface="Arial" panose="020B0604020202020204" pitchFamily="34" charset="0"/>
              </a:rPr>
              <a:t>를 </a:t>
            </a:r>
            <a:r>
              <a:rPr lang="ko-KR" altLang="ko-KR" sz="1600" b="1" dirty="0">
                <a:latin typeface="Arial" panose="020B0604020202020204" pitchFamily="34" charset="0"/>
              </a:rPr>
              <a:t>모르기 때문</a:t>
            </a:r>
            <a:r>
              <a:rPr lang="ko-KR" altLang="en-US" sz="1600" dirty="0">
                <a:latin typeface="Arial" panose="020B0604020202020204" pitchFamily="34" charset="0"/>
              </a:rPr>
              <a:t>이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예: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로봇이 앞으로 걸었을 때 미끄러질 수도 있고, 앞으로 갈 수도 있고, 장애물에 부딪힐 수도 있다.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이 각각의 확률을 모</a:t>
            </a:r>
            <a:r>
              <a:rPr lang="ko-KR" altLang="en-US" sz="1600" dirty="0">
                <a:latin typeface="Arial" panose="020B0604020202020204" pitchFamily="34" charset="0"/>
              </a:rPr>
              <a:t>른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C66FD53-BB81-65E5-71AE-4DE3AA25C2CF}"/>
              </a:ext>
            </a:extLst>
          </p:cNvPr>
          <p:cNvSpPr txBox="1">
            <a:spLocks/>
          </p:cNvSpPr>
          <p:nvPr/>
        </p:nvSpPr>
        <p:spPr>
          <a:xfrm>
            <a:off x="721052" y="261014"/>
            <a:ext cx="8107710" cy="50489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3D3485-85A8-7600-E719-5488B27DF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35" y="1699856"/>
            <a:ext cx="4011336" cy="84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458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7125D-F9FC-6BB7-E8A2-BA455E31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7CC23CB-CA62-D58C-4330-C034190B3EBE}"/>
              </a:ext>
            </a:extLst>
          </p:cNvPr>
          <p:cNvSpPr txBox="1">
            <a:spLocks/>
          </p:cNvSpPr>
          <p:nvPr/>
        </p:nvSpPr>
        <p:spPr>
          <a:xfrm>
            <a:off x="751725" y="805245"/>
            <a:ext cx="10508440" cy="574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/>
              <a:t>Q(s, a)</a:t>
            </a:r>
            <a:r>
              <a:rPr lang="ko-KR" altLang="en-US" sz="1800" b="1" dirty="0"/>
              <a:t>값의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점진적 업데이트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왜 </a:t>
            </a:r>
            <a:r>
              <a:rPr lang="en-US" altLang="ko-KR" sz="1600" dirty="0"/>
              <a:t>Q(s, a)</a:t>
            </a:r>
            <a:r>
              <a:rPr lang="ko-KR" altLang="en-US" sz="1600" dirty="0"/>
              <a:t>를 알 수 없을까</a:t>
            </a:r>
            <a:r>
              <a:rPr lang="en-US" altLang="ko-KR" sz="1600" dirty="0"/>
              <a:t>?</a:t>
            </a:r>
          </a:p>
          <a:p>
            <a:pPr marL="914400" lvl="2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ko-KR" altLang="en-US" sz="1600" b="1" dirty="0"/>
              <a:t>② 미래는 확률적으로 결정됨 </a:t>
            </a:r>
            <a:r>
              <a:rPr lang="en-US" altLang="ko-KR" sz="1600" b="1" dirty="0"/>
              <a:t>(Stochastic)</a:t>
            </a:r>
          </a:p>
          <a:p>
            <a:pPr lvl="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600" dirty="0"/>
              <a:t>행동을 취한 후에 어떤 상태로 갈지는 확률적이다</a:t>
            </a:r>
            <a:r>
              <a:rPr lang="en-US" altLang="ko-KR" sz="1600" dirty="0"/>
              <a:t>.</a:t>
            </a:r>
          </a:p>
          <a:p>
            <a:pPr lvl="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600" dirty="0"/>
              <a:t>예를 들어 </a:t>
            </a:r>
            <a:r>
              <a:rPr lang="en-US" altLang="ko-KR" sz="1600" dirty="0"/>
              <a:t>              </a:t>
            </a:r>
            <a:r>
              <a:rPr lang="ko-KR" altLang="en-US" sz="1600" dirty="0"/>
              <a:t>는 항상 동일한 </a:t>
            </a:r>
            <a:r>
              <a:rPr lang="en-US" altLang="ko-KR" sz="1600" dirty="0"/>
              <a:t>s′ </a:t>
            </a:r>
            <a:r>
              <a:rPr lang="ko-KR" altLang="en-US" sz="1600" dirty="0"/>
              <a:t>로 가지 않고 여러 가능한 </a:t>
            </a:r>
            <a:r>
              <a:rPr lang="en-US" altLang="ko-KR" sz="1600" dirty="0"/>
              <a:t>s′ </a:t>
            </a:r>
            <a:r>
              <a:rPr lang="ko-KR" altLang="en-US" sz="1600" dirty="0"/>
              <a:t>중 하나로 갈 수 있다</a:t>
            </a:r>
            <a:r>
              <a:rPr lang="en-US" altLang="ko-KR" sz="1600" dirty="0"/>
              <a:t>.</a:t>
            </a:r>
          </a:p>
          <a:p>
            <a:pPr lvl="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600" dirty="0"/>
              <a:t>따라서 정확히 어떤 보상을 받을지 알 수 없고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기대값만</a:t>
            </a:r>
            <a:r>
              <a:rPr lang="ko-KR" altLang="en-US" sz="1600" dirty="0"/>
              <a:t> 추정할 수 있다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/>
              <a:t>            ③ </a:t>
            </a:r>
            <a:r>
              <a:rPr lang="ko-KR" altLang="en-US" sz="1600" b="1" dirty="0" err="1"/>
              <a:t>기대값을</a:t>
            </a:r>
            <a:r>
              <a:rPr lang="ko-KR" altLang="en-US" sz="1600" b="1" dirty="0"/>
              <a:t> 계산하려면 무한한 시뮬레이션이 필요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수학적으로는 </a:t>
            </a:r>
            <a:r>
              <a:rPr lang="ko-KR" altLang="en-US" sz="1600" dirty="0" err="1"/>
              <a:t>기대값을</a:t>
            </a:r>
            <a:r>
              <a:rPr lang="ko-KR" altLang="en-US" sz="1600" dirty="0"/>
              <a:t> 구하려면 모든 가능한 미래의 시나리오를 고려해야 하고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각 경우에 대해 발생 확률과 리턴을 곱해서 평균내야 한다</a:t>
            </a:r>
            <a:r>
              <a:rPr lang="en-US" altLang="ko-KR" sz="1600" dirty="0"/>
              <a:t>.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이는 현실적으로 불가능하므로</a:t>
            </a:r>
            <a:r>
              <a:rPr lang="en-US" altLang="ko-KR" sz="1600" dirty="0"/>
              <a:t>, </a:t>
            </a:r>
            <a:r>
              <a:rPr lang="ko-KR" altLang="en-US" sz="1600" b="1" dirty="0"/>
              <a:t>샘플을 기반으로 점진적으로 추정</a:t>
            </a:r>
            <a:r>
              <a:rPr lang="ko-KR" altLang="en-US" sz="1600" dirty="0"/>
              <a:t>해야 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그래서 어떻게 하나</a:t>
            </a:r>
            <a:r>
              <a:rPr lang="en-US" altLang="ko-KR" sz="1600" dirty="0"/>
              <a:t>? → </a:t>
            </a:r>
            <a:r>
              <a:rPr lang="ko-KR" altLang="en-US" sz="1600" dirty="0"/>
              <a:t>점진적 추정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Q-Learning, DQN </a:t>
            </a:r>
            <a:r>
              <a:rPr lang="ko-KR" altLang="en-US" sz="1600" dirty="0"/>
              <a:t>등은 다음처럼 </a:t>
            </a:r>
            <a:r>
              <a:rPr lang="en-US" altLang="ko-KR" sz="1600" b="1" dirty="0"/>
              <a:t>TD </a:t>
            </a:r>
            <a:r>
              <a:rPr lang="ko-KR" altLang="en-US" sz="1600" b="1" dirty="0"/>
              <a:t>오차</a:t>
            </a:r>
            <a:r>
              <a:rPr lang="ko-KR" altLang="en-US" sz="1600" dirty="0"/>
              <a:t>를 이용해 </a:t>
            </a:r>
            <a:r>
              <a:rPr lang="en-US" altLang="ko-KR" sz="1600" dirty="0"/>
              <a:t>Q</a:t>
            </a:r>
            <a:r>
              <a:rPr lang="ko-KR" altLang="en-US" sz="1600" dirty="0"/>
              <a:t>값을 한 번의 경험을 바탕으로 조금씩 업데이트한다</a:t>
            </a:r>
            <a:r>
              <a:rPr lang="en-US" altLang="ko-KR" sz="1600" dirty="0"/>
              <a:t>.</a:t>
            </a:r>
          </a:p>
          <a:p>
            <a:pPr marL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B942E6C-ACC2-6DBC-8111-910C5D70847B}"/>
              </a:ext>
            </a:extLst>
          </p:cNvPr>
          <p:cNvSpPr txBox="1">
            <a:spLocks/>
          </p:cNvSpPr>
          <p:nvPr/>
        </p:nvSpPr>
        <p:spPr>
          <a:xfrm>
            <a:off x="721052" y="261014"/>
            <a:ext cx="8107710" cy="50489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C12C2A-CB9C-65E9-DA66-965EFD83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41" y="2444076"/>
            <a:ext cx="908589" cy="368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580C69-AF80-29A3-AC3E-49BD22DB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449" y="6144284"/>
            <a:ext cx="5500146" cy="6406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173BEC-FB27-503F-BACC-BCFF0DA05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642" y="5928055"/>
            <a:ext cx="4133526" cy="8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51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FDBA7-AE3A-B2E9-F465-2A34DF330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CE6A4FD-02DC-BAFD-1913-84C8D18A5E47}"/>
              </a:ext>
            </a:extLst>
          </p:cNvPr>
          <p:cNvSpPr txBox="1">
            <a:spLocks/>
          </p:cNvSpPr>
          <p:nvPr/>
        </p:nvSpPr>
        <p:spPr>
          <a:xfrm>
            <a:off x="751725" y="805245"/>
            <a:ext cx="10508440" cy="574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1800" b="1" dirty="0"/>
              <a:t>Q(s, a)</a:t>
            </a:r>
            <a:r>
              <a:rPr lang="ko-KR" altLang="en-US" sz="1800" b="1" dirty="0"/>
              <a:t>값의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점진적 업데이트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Q-Learning</a:t>
            </a:r>
            <a:r>
              <a:rPr lang="ko-KR" altLang="en-US" sz="1600" dirty="0"/>
              <a:t>의 핵심</a:t>
            </a:r>
            <a:r>
              <a:rPr lang="en-US" altLang="ko-KR" sz="1600" dirty="0"/>
              <a:t>: TD </a:t>
            </a:r>
            <a:r>
              <a:rPr lang="ko-KR" altLang="en-US" sz="1600" dirty="0"/>
              <a:t>오차를 이용한 업데이트</a:t>
            </a:r>
            <a:endParaRPr lang="en-US" altLang="ko-KR" sz="1600" dirty="0"/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/>
              <a:t>Q</a:t>
            </a:r>
            <a:r>
              <a:rPr lang="ko-KR" altLang="en-US" sz="1600" b="1" dirty="0"/>
              <a:t>값 업데이트</a:t>
            </a:r>
            <a:endParaRPr lang="en-US" altLang="ko-KR" sz="1600" b="1" dirty="0"/>
          </a:p>
          <a:p>
            <a:pPr lvl="2">
              <a:lnSpc>
                <a:spcPct val="200000"/>
              </a:lnSpc>
              <a:buClr>
                <a:srgbClr val="FFC000"/>
              </a:buClr>
            </a:pPr>
            <a:r>
              <a:rPr lang="ko-KR" altLang="en-US" sz="1600" dirty="0"/>
              <a:t>이 </a:t>
            </a:r>
            <a:r>
              <a:rPr lang="en-US" altLang="ko-KR" sz="1600" dirty="0"/>
              <a:t>TD </a:t>
            </a:r>
            <a:r>
              <a:rPr lang="ko-KR" altLang="en-US" sz="1600" dirty="0"/>
              <a:t>오차를 반영하여 </a:t>
            </a:r>
            <a:r>
              <a:rPr lang="en-US" altLang="ko-KR" sz="1600" dirty="0"/>
              <a:t>Q</a:t>
            </a:r>
            <a:r>
              <a:rPr lang="ko-KR" altLang="en-US" sz="1600" dirty="0"/>
              <a:t>값을 보정한다</a:t>
            </a:r>
            <a:r>
              <a:rPr lang="en-US" altLang="ko-KR" sz="1600" dirty="0"/>
              <a:t>:</a:t>
            </a:r>
          </a:p>
          <a:p>
            <a:pPr marL="914400" lvl="2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   </a:t>
            </a:r>
            <a:r>
              <a:rPr lang="ko-KR" altLang="ko-KR" sz="1600" dirty="0">
                <a:latin typeface="Arial" panose="020B0604020202020204" pitchFamily="34" charset="0"/>
              </a:rPr>
              <a:t>→ </a:t>
            </a:r>
            <a:r>
              <a:rPr lang="ko-KR" altLang="ko-KR" sz="1600" dirty="0" err="1">
                <a:latin typeface="Arial" panose="020B0604020202020204" pitchFamily="34" charset="0"/>
              </a:rPr>
              <a:t>학습률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latin typeface="Arial Unicode MS"/>
              </a:rPr>
              <a:t>α</a:t>
            </a:r>
            <a:r>
              <a:rPr lang="ko-KR" altLang="ko-KR" sz="1600" dirty="0"/>
              <a:t>를 곱해서 조금씩 업데이트</a:t>
            </a:r>
            <a:br>
              <a:rPr lang="ko-KR" altLang="ko-KR" sz="1600" dirty="0">
                <a:latin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</a:rPr>
              <a:t>   </a:t>
            </a:r>
            <a:r>
              <a:rPr lang="ko-KR" altLang="ko-KR" sz="1600" dirty="0">
                <a:latin typeface="Arial" panose="020B0604020202020204" pitchFamily="34" charset="0"/>
              </a:rPr>
              <a:t>→ 이렇게 하면 Q(</a:t>
            </a:r>
            <a:r>
              <a:rPr lang="ko-KR" altLang="ko-KR" sz="1600" dirty="0" err="1">
                <a:latin typeface="Arial" panose="020B0604020202020204" pitchFamily="34" charset="0"/>
              </a:rPr>
              <a:t>s,a</a:t>
            </a:r>
            <a:r>
              <a:rPr lang="ko-KR" altLang="ko-KR" sz="1600" dirty="0">
                <a:latin typeface="Arial" panose="020B0604020202020204" pitchFamily="34" charset="0"/>
              </a:rPr>
              <a:t>)는 점차 </a:t>
            </a:r>
            <a:r>
              <a:rPr lang="ko-KR" altLang="ko-KR" sz="1600" b="1" dirty="0">
                <a:latin typeface="Arial" panose="020B0604020202020204" pitchFamily="34" charset="0"/>
              </a:rPr>
              <a:t>진짜 </a:t>
            </a:r>
            <a:r>
              <a:rPr lang="ko-KR" altLang="ko-KR" sz="1600" b="1" dirty="0" err="1">
                <a:latin typeface="Arial" panose="020B0604020202020204" pitchFamily="34" charset="0"/>
              </a:rPr>
              <a:t>Q값</a:t>
            </a:r>
            <a:r>
              <a:rPr lang="ko-KR" altLang="ko-KR" sz="1600" b="1" dirty="0">
                <a:latin typeface="Arial" panose="020B0604020202020204" pitchFamily="34" charset="0"/>
              </a:rPr>
              <a:t> </a:t>
            </a:r>
            <a:r>
              <a:rPr lang="ko-KR" altLang="ko-KR" sz="1600" b="1" dirty="0">
                <a:latin typeface="Arial Unicode MS"/>
              </a:rPr>
              <a:t>Q*(</a:t>
            </a:r>
            <a:r>
              <a:rPr lang="ko-KR" altLang="ko-KR" sz="1600" b="1" dirty="0" err="1">
                <a:latin typeface="Arial Unicode MS"/>
              </a:rPr>
              <a:t>s,a</a:t>
            </a:r>
            <a:r>
              <a:rPr lang="ko-KR" altLang="ko-KR" sz="1600" b="1" dirty="0">
                <a:latin typeface="Arial Unicode MS"/>
              </a:rPr>
              <a:t>)</a:t>
            </a:r>
            <a:r>
              <a:rPr lang="ko-KR" altLang="ko-KR" sz="1600" b="1" dirty="0"/>
              <a:t>에 수렴</a:t>
            </a:r>
            <a:endParaRPr lang="en-US" altLang="ko-KR" sz="1600" b="1" dirty="0"/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ko-KR" sz="1600" b="1" dirty="0">
                <a:latin typeface="Arial" panose="020B0604020202020204" pitchFamily="34" charset="0"/>
              </a:rPr>
              <a:t>요</a:t>
            </a:r>
            <a:r>
              <a:rPr lang="en-US" altLang="ko-KR" sz="1600" b="1" dirty="0">
                <a:latin typeface="Arial" panose="020B0604020202020204" pitchFamily="34" charset="0"/>
              </a:rPr>
              <a:t>   </a:t>
            </a:r>
            <a:r>
              <a:rPr lang="ko-KR" altLang="ko-KR" sz="1600" b="1" dirty="0">
                <a:latin typeface="Arial" panose="020B0604020202020204" pitchFamily="34" charset="0"/>
              </a:rPr>
              <a:t>약</a:t>
            </a:r>
            <a:endParaRPr lang="en-US" altLang="ko-KR" sz="1600" b="1" dirty="0">
              <a:latin typeface="Arial" panose="020B0604020202020204" pitchFamily="34" charset="0"/>
            </a:endParaRPr>
          </a:p>
          <a:p>
            <a:pPr lvl="2">
              <a:lnSpc>
                <a:spcPct val="200000"/>
              </a:lnSpc>
              <a:buClr>
                <a:schemeClr val="accent2"/>
              </a:buClr>
            </a:pPr>
            <a:r>
              <a:rPr lang="ko-KR" altLang="ko-KR" sz="1600" dirty="0" err="1">
                <a:latin typeface="Arial" panose="020B0604020202020204" pitchFamily="34" charset="0"/>
              </a:rPr>
              <a:t>Q-Learning은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b="1" dirty="0">
                <a:latin typeface="Arial" panose="020B0604020202020204" pitchFamily="34" charset="0"/>
              </a:rPr>
              <a:t>벨만 최적 방정식</a:t>
            </a:r>
            <a:r>
              <a:rPr lang="ko-KR" altLang="ko-KR" sz="1600" dirty="0">
                <a:latin typeface="Arial" panose="020B0604020202020204" pitchFamily="34" charset="0"/>
              </a:rPr>
              <a:t>을 근사하기 위해</a:t>
            </a:r>
            <a:br>
              <a:rPr lang="ko-KR" altLang="ko-KR" sz="1600" dirty="0">
                <a:latin typeface="Arial" panose="020B0604020202020204" pitchFamily="34" charset="0"/>
              </a:rPr>
            </a:br>
            <a:r>
              <a:rPr lang="ko-KR" altLang="ko-KR" sz="1600" dirty="0">
                <a:latin typeface="Arial" panose="020B0604020202020204" pitchFamily="34" charset="0"/>
              </a:rPr>
              <a:t>→ 경험을 통해 얻은 </a:t>
            </a:r>
            <a:r>
              <a:rPr lang="ko-KR" altLang="ko-KR" sz="1600" dirty="0" err="1">
                <a:latin typeface="Arial Unicode MS"/>
              </a:rPr>
              <a:t>target</a:t>
            </a:r>
            <a:r>
              <a:rPr lang="ko-KR" altLang="ko-KR" sz="1600" dirty="0">
                <a:latin typeface="Arial Unicode MS"/>
              </a:rPr>
              <a:t> </a:t>
            </a:r>
            <a:r>
              <a:rPr lang="ko-KR" altLang="ko-KR" sz="1600" dirty="0" err="1">
                <a:latin typeface="Arial Unicode MS"/>
              </a:rPr>
              <a:t>Q값</a:t>
            </a:r>
            <a:r>
              <a:rPr lang="ko-KR" altLang="ko-KR" sz="1600" dirty="0" err="1"/>
              <a:t>과</a:t>
            </a:r>
            <a:r>
              <a:rPr lang="ko-KR" altLang="ko-KR" sz="1600" dirty="0"/>
              <a:t> 현재 추정 </a:t>
            </a:r>
            <a:r>
              <a:rPr lang="ko-KR" altLang="ko-KR" sz="1600" dirty="0" err="1"/>
              <a:t>Q값의</a:t>
            </a:r>
            <a:r>
              <a:rPr lang="ko-KR" altLang="ko-KR" sz="1600" dirty="0"/>
              <a:t> 차이(TD 오차)를 사용하여 </a:t>
            </a:r>
            <a:r>
              <a:rPr lang="ko-KR" altLang="ko-KR" sz="1600" dirty="0" err="1"/>
              <a:t>Q값을</a:t>
            </a:r>
            <a:r>
              <a:rPr lang="ko-KR" altLang="ko-KR" sz="1600" dirty="0"/>
              <a:t> 업데이트</a:t>
            </a:r>
            <a:r>
              <a:rPr lang="ko-KR" altLang="en-US" sz="1600" dirty="0"/>
              <a:t>한</a:t>
            </a:r>
            <a:r>
              <a:rPr lang="ko-KR" altLang="ko-KR" sz="1600" dirty="0"/>
              <a:t>다.</a:t>
            </a:r>
            <a:endParaRPr lang="en-US" altLang="ko-KR" sz="1600" dirty="0"/>
          </a:p>
          <a:p>
            <a:pPr lvl="2">
              <a:lnSpc>
                <a:spcPct val="200000"/>
              </a:lnSpc>
              <a:buClr>
                <a:schemeClr val="accent2"/>
              </a:buClr>
            </a:pPr>
            <a:r>
              <a:rPr lang="ko-KR" altLang="ko-KR" sz="1600" dirty="0">
                <a:latin typeface="Arial" panose="020B0604020202020204" pitchFamily="34" charset="0"/>
              </a:rPr>
              <a:t>이 방식은 빠르고, 효율적이며, 이론적으로도 </a:t>
            </a:r>
            <a:r>
              <a:rPr lang="ko-KR" altLang="ko-KR" sz="1600" b="1" dirty="0">
                <a:latin typeface="Arial" panose="020B0604020202020204" pitchFamily="34" charset="0"/>
              </a:rPr>
              <a:t>최적 정책에 수렴함이 증명된 방식</a:t>
            </a:r>
            <a:r>
              <a:rPr lang="ko-KR" altLang="en-US" sz="1600" dirty="0">
                <a:latin typeface="Arial" panose="020B0604020202020204" pitchFamily="34" charset="0"/>
              </a:rPr>
              <a:t>이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lvl="2">
              <a:lnSpc>
                <a:spcPct val="200000"/>
              </a:lnSpc>
              <a:buClr>
                <a:schemeClr val="accent2"/>
              </a:buClr>
            </a:pPr>
            <a:endParaRPr lang="ko-KR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200000"/>
              </a:lnSpc>
              <a:buClr>
                <a:schemeClr val="accent2"/>
              </a:buClr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83CCB54-6162-3AE5-5B29-C3860B3BA304}"/>
              </a:ext>
            </a:extLst>
          </p:cNvPr>
          <p:cNvSpPr txBox="1">
            <a:spLocks/>
          </p:cNvSpPr>
          <p:nvPr/>
        </p:nvSpPr>
        <p:spPr>
          <a:xfrm>
            <a:off x="721052" y="261014"/>
            <a:ext cx="8107710" cy="50489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9DDE82-CE36-B98A-186A-3F7D4753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623" y="2658677"/>
            <a:ext cx="2610214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95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FCE71-07D4-D52D-A7A1-770990F4E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DCA65629-3C6E-B849-039B-6CC94C3E1C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725" y="864237"/>
                <a:ext cx="10508440" cy="57434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1800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en-US" altLang="ko-KR" sz="1800" b="1" dirty="0"/>
                  <a:t>Q(s, a)</a:t>
                </a:r>
                <a:r>
                  <a:rPr lang="ko-KR" altLang="en-US" sz="1800" b="1" dirty="0"/>
                  <a:t>값의</a:t>
                </a:r>
                <a:r>
                  <a:rPr lang="en-US" altLang="ko-KR" sz="1800" b="1" dirty="0"/>
                  <a:t> </a:t>
                </a:r>
                <a:r>
                  <a:rPr lang="ko-KR" altLang="en-US" sz="1800" b="1" dirty="0"/>
                  <a:t>점진적 업데이트</a:t>
                </a:r>
                <a:endParaRPr lang="en-US" altLang="ko-KR" sz="1800" b="1" dirty="0">
                  <a:latin typeface="KoPub돋움체_Pro Bold" pitchFamily="18" charset="-127"/>
                  <a:ea typeface="KoPub돋움체_Pro Bold" pitchFamily="18" charset="-127"/>
                </a:endParaRPr>
              </a:p>
              <a:p>
                <a:pPr lvl="1">
                  <a:lnSpc>
                    <a:spcPct val="20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en-US" altLang="ko-KR" sz="1600" dirty="0"/>
                  <a:t>Q(s, a)</a:t>
                </a:r>
                <a:r>
                  <a:rPr lang="ko-KR" altLang="en-US" sz="1600" dirty="0"/>
                  <a:t>값의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점진적 업데이트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종합</a:t>
                </a:r>
                <a:r>
                  <a:rPr lang="en-US" altLang="ko-KR" sz="1600" dirty="0"/>
                  <a:t>)</a:t>
                </a:r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환경이 확률적(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Non-deterministic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)일 수 있어서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Q값을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너무 크게 바꾸면 오차가 커질 수 있음</a:t>
                </a:r>
                <a:endParaRPr lang="en-US" altLang="ko-KR" sz="16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</a:pPr>
                <a:r>
                  <a:rPr lang="en-US" altLang="ko-KR" sz="1600" dirty="0">
                    <a:solidFill>
                      <a:srgbClr val="555555"/>
                    </a:solidFill>
                    <a:latin typeface="AppleSDGothicNeo"/>
                  </a:rPr>
                  <a:t>Learning rate, 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α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는 "얼마나 새 정보에 반응할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것인가"를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 조절하는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학습률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 </a:t>
                </a:r>
                <a:r>
                  <a:rPr lang="ko-KR" altLang="ko-KR" sz="1600" b="1" dirty="0" err="1">
                    <a:latin typeface="Arial" panose="020B0604020202020204" pitchFamily="34" charset="0"/>
                  </a:rPr>
                  <a:t>하이퍼파라미터</a:t>
                </a:r>
                <a:endParaRPr lang="en-US" altLang="ko-KR" sz="1600" b="1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</a:pPr>
                <a:r>
                  <a:rPr lang="ko-KR" altLang="ko-KR" sz="1600" dirty="0">
                    <a:latin typeface="Arial Unicode MS"/>
                  </a:rPr>
                  <a:t>α=1</a:t>
                </a:r>
                <a:r>
                  <a:rPr lang="ko-KR" altLang="ko-KR" sz="1600" dirty="0"/>
                  <a:t>이면 오차를 100% 반영 → 수렴 불안정</a:t>
                </a:r>
                <a:r>
                  <a:rPr lang="en-US" altLang="ko-KR" sz="1600" dirty="0"/>
                  <a:t>, </a:t>
                </a:r>
                <a:r>
                  <a:rPr lang="ko-KR" altLang="ko-KR" sz="1600" dirty="0">
                    <a:latin typeface="Arial Unicode MS"/>
                  </a:rPr>
                  <a:t>α→0</a:t>
                </a:r>
                <a:r>
                  <a:rPr lang="ko-KR" altLang="ko-KR" sz="1600" dirty="0"/>
                  <a:t>이면 오차 반영 거의 없음 → 수렴 느림</a:t>
                </a:r>
                <a:endParaRPr lang="en-US" altLang="ko-KR" sz="1600" dirty="0"/>
              </a:p>
              <a:p>
                <a:pPr lvl="2">
                  <a:lnSpc>
                    <a:spcPct val="200000"/>
                  </a:lnSpc>
                  <a:buClr>
                    <a:srgbClr val="FFC000"/>
                  </a:buClr>
                </a:pPr>
                <a:r>
                  <a:rPr lang="ko-KR" altLang="ko-KR" sz="1600" dirty="0">
                    <a:latin typeface="Arial" panose="020B0604020202020204" pitchFamily="34" charset="0"/>
                  </a:rPr>
                  <a:t>적절한 </a:t>
                </a:r>
                <a:r>
                  <a:rPr lang="ko-KR" altLang="ko-KR" sz="1600" dirty="0">
                    <a:latin typeface="Arial Unicode MS"/>
                  </a:rPr>
                  <a:t>α</a:t>
                </a:r>
                <a:r>
                  <a:rPr lang="ko-KR" altLang="ko-KR" sz="1600" dirty="0"/>
                  <a:t>는 </a:t>
                </a:r>
                <a:r>
                  <a:rPr lang="ko-KR" altLang="ko-KR" sz="1600" dirty="0" err="1"/>
                  <a:t>Q-Learning이</a:t>
                </a:r>
                <a:r>
                  <a:rPr lang="ko-KR" altLang="ko-KR" sz="1600" dirty="0"/>
                  <a:t> </a:t>
                </a:r>
                <a:r>
                  <a:rPr lang="ko-KR" altLang="ko-KR" sz="1600" b="1" dirty="0">
                    <a:latin typeface="Arial" panose="020B0604020202020204" pitchFamily="34" charset="0"/>
                  </a:rPr>
                  <a:t>수렴성과 안정성</a:t>
                </a:r>
                <a:r>
                  <a:rPr lang="ko-KR" altLang="ko-KR" sz="1600" dirty="0">
                    <a:latin typeface="Arial" panose="020B0604020202020204" pitchFamily="34" charset="0"/>
                  </a:rPr>
                  <a:t>을 동시에 갖추게 </a:t>
                </a:r>
                <a:r>
                  <a:rPr lang="ko-KR" altLang="ko-KR" sz="1600" dirty="0" err="1">
                    <a:latin typeface="Arial" panose="020B0604020202020204" pitchFamily="34" charset="0"/>
                  </a:rPr>
                  <a:t>해줌</a:t>
                </a:r>
                <a:endParaRPr lang="en-US" altLang="ko-KR" sz="1800" dirty="0">
                  <a:solidFill>
                    <a:srgbClr val="555555"/>
                  </a:solidFill>
                  <a:latin typeface="AppleSDGothicNeo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200000"/>
                  </a:lnSpc>
                  <a:buClr>
                    <a:schemeClr val="accent2"/>
                  </a:buClr>
                  <a:buNone/>
                </a:pPr>
                <a:r>
                  <a:rPr lang="ko-KR" altLang="en-US" sz="1600" dirty="0">
                    <a:ea typeface="KoPub돋움체_Pro Bold" pitchFamily="18" charset="-127"/>
                  </a:rPr>
                  <a:t>    </a:t>
                </a:r>
                <a:r>
                  <a:rPr lang="en-US" altLang="ko-KR" sz="1600" dirty="0">
                    <a:ea typeface="KoPub돋움체_Pro Bold" pitchFamily="18" charset="-127"/>
                  </a:rPr>
                  <a:t>	</a:t>
                </a:r>
                <a:r>
                  <a:rPr lang="ko-KR" altLang="ko-KR" sz="1600" dirty="0">
                    <a:latin typeface="Arial Unicode MS"/>
                  </a:rPr>
                  <a:t>→ </a:t>
                </a:r>
                <a:r>
                  <a:rPr lang="ko-KR" altLang="en-US" sz="1600" dirty="0">
                    <a:ea typeface="KoPub돋움체_Pro Bold" pitchFamily="18" charset="-127"/>
                  </a:rPr>
                  <a:t>다음 상태 </a:t>
                </a:r>
                <a:r>
                  <a:rPr lang="en-US" altLang="ko-KR" sz="1600" dirty="0">
                    <a:ea typeface="KoPub돋움체_Pro Bold" pitchFamily="18" charset="-127"/>
                  </a:rPr>
                  <a:t>Q(</a:t>
                </a:r>
                <a:r>
                  <a:rPr lang="en-US" altLang="ko-KR" sz="1600" dirty="0" err="1">
                    <a:ea typeface="KoPub돋움체_Pro Bold" pitchFamily="18" charset="-127"/>
                  </a:rPr>
                  <a:t>s’,a</a:t>
                </a:r>
                <a:r>
                  <a:rPr lang="en-US" altLang="ko-KR" sz="1600" dirty="0">
                    <a:ea typeface="KoPub돋움체_Pro Bold" pitchFamily="18" charset="-127"/>
                  </a:rPr>
                  <a:t>’) </a:t>
                </a:r>
                <a:r>
                  <a:rPr lang="ko-KR" altLang="en-US" sz="1600" dirty="0">
                    <a:ea typeface="KoPub돋움체_Pro Bold" pitchFamily="18" charset="-127"/>
                  </a:rPr>
                  <a:t>값의 일부만 반영하고</a:t>
                </a:r>
                <a:r>
                  <a:rPr lang="en-US" altLang="ko-KR" sz="1600" dirty="0">
                    <a:ea typeface="KoPub돋움체_Pro Bold" pitchFamily="18" charset="-127"/>
                  </a:rPr>
                  <a:t>, </a:t>
                </a:r>
                <a:r>
                  <a:rPr lang="ko-KR" altLang="en-US" sz="1600" dirty="0">
                    <a:ea typeface="KoPub돋움체_Pro Bold" pitchFamily="18" charset="-127"/>
                  </a:rPr>
                  <a:t>현재상태 </a:t>
                </a:r>
                <a:r>
                  <a:rPr lang="en-US" altLang="ko-KR" sz="1600" dirty="0">
                    <a:ea typeface="KoPub돋움체_Pro Bold" pitchFamily="18" charset="-127"/>
                  </a:rPr>
                  <a:t>Q(</a:t>
                </a:r>
                <a:r>
                  <a:rPr lang="en-US" altLang="ko-KR" sz="1600" dirty="0" err="1">
                    <a:ea typeface="KoPub돋움체_Pro Bold" pitchFamily="18" charset="-127"/>
                  </a:rPr>
                  <a:t>s,a</a:t>
                </a:r>
                <a:r>
                  <a:rPr lang="en-US" altLang="ko-KR" sz="1600" dirty="0">
                    <a:ea typeface="KoPub돋움체_Pro Bold" pitchFamily="18" charset="-127"/>
                  </a:rPr>
                  <a:t>)</a:t>
                </a:r>
                <a:r>
                  <a:rPr lang="ko-KR" altLang="en-US" sz="1600" dirty="0">
                    <a:ea typeface="KoPub돋움체_Pro Bold" pitchFamily="18" charset="-127"/>
                  </a:rPr>
                  <a:t>의 값에 더 많은 값을 반영</a:t>
                </a:r>
                <a:endParaRPr lang="en-US" altLang="ko-KR" sz="1600" dirty="0">
                  <a:ea typeface="KoPub돋움체_Pro Bold" pitchFamily="18" charset="-127"/>
                </a:endParaRPr>
              </a:p>
              <a:p>
                <a:pPr marL="457200" lvl="1" indent="0">
                  <a:lnSpc>
                    <a:spcPct val="200000"/>
                  </a:lnSpc>
                  <a:buClr>
                    <a:schemeClr val="accent2"/>
                  </a:buClr>
                  <a:buNone/>
                </a:pPr>
                <a:r>
                  <a:rPr lang="en-US" altLang="ko-KR" sz="1600" dirty="0">
                    <a:ea typeface="KoPub돋움체_Pro Bold" pitchFamily="18" charset="-127"/>
                  </a:rPr>
                  <a:t>          </a:t>
                </a:r>
                <a:r>
                  <a:rPr lang="ko-KR" altLang="en-US" sz="1600" dirty="0">
                    <a:ea typeface="KoPub돋움체_Pro Bold" pitchFamily="18" charset="-127"/>
                  </a:rPr>
                  <a:t>예를 들어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600" dirty="0">
                    <a:ea typeface="KoPub돋움체_Pro Bold" pitchFamily="18" charset="-127"/>
                  </a:rPr>
                  <a:t> = 0.1</a:t>
                </a:r>
                <a:r>
                  <a:rPr lang="ko-KR" altLang="en-US" sz="1600" dirty="0">
                    <a:ea typeface="KoPub돋움체_Pro Bold" pitchFamily="18" charset="-127"/>
                  </a:rPr>
                  <a:t>이라면 </a:t>
                </a:r>
                <a:r>
                  <a:rPr lang="en-US" altLang="ko-KR" sz="1600" dirty="0">
                    <a:ea typeface="KoPub돋움체_Pro Bold" pitchFamily="18" charset="-127"/>
                  </a:rPr>
                  <a:t>Q(</a:t>
                </a:r>
                <a:r>
                  <a:rPr lang="en-US" altLang="ko-KR" sz="1600" dirty="0" err="1">
                    <a:ea typeface="KoPub돋움체_Pro Bold" pitchFamily="18" charset="-127"/>
                  </a:rPr>
                  <a:t>s,a</a:t>
                </a:r>
                <a:r>
                  <a:rPr lang="en-US" altLang="ko-KR" sz="1600" dirty="0">
                    <a:ea typeface="KoPub돋움체_Pro Bold" pitchFamily="18" charset="-127"/>
                  </a:rPr>
                  <a:t>)</a:t>
                </a:r>
                <a:r>
                  <a:rPr lang="ko-KR" altLang="en-US" sz="1600" dirty="0">
                    <a:ea typeface="KoPub돋움체_Pro Bold" pitchFamily="18" charset="-127"/>
                  </a:rPr>
                  <a:t>에 </a:t>
                </a:r>
                <a:r>
                  <a:rPr lang="en-US" altLang="ko-KR" sz="1600" dirty="0">
                    <a:ea typeface="KoPub돋움체_Pro Bold" pitchFamily="18" charset="-127"/>
                  </a:rPr>
                  <a:t>90%, Q(</a:t>
                </a:r>
                <a:r>
                  <a:rPr lang="en-US" altLang="ko-KR" sz="1600" dirty="0" err="1">
                    <a:ea typeface="KoPub돋움체_Pro Bold" pitchFamily="18" charset="-127"/>
                  </a:rPr>
                  <a:t>s’,a</a:t>
                </a:r>
                <a:r>
                  <a:rPr lang="en-US" altLang="ko-KR" sz="1600" dirty="0">
                    <a:ea typeface="KoPub돋움체_Pro Bold" pitchFamily="18" charset="-127"/>
                  </a:rPr>
                  <a:t>’)</a:t>
                </a:r>
                <a:r>
                  <a:rPr lang="ko-KR" altLang="en-US" sz="1600" dirty="0">
                    <a:ea typeface="KoPub돋움체_Pro Bold" pitchFamily="18" charset="-127"/>
                  </a:rPr>
                  <a:t>에 </a:t>
                </a:r>
                <a:r>
                  <a:rPr lang="en-US" altLang="ko-KR" sz="1600" dirty="0">
                    <a:ea typeface="KoPub돋움체_Pro Bold" pitchFamily="18" charset="-127"/>
                  </a:rPr>
                  <a:t>10%</a:t>
                </a:r>
                <a:r>
                  <a:rPr lang="ko-KR" altLang="en-US" sz="1600" dirty="0">
                    <a:ea typeface="KoPub돋움체_Pro Bold" pitchFamily="18" charset="-127"/>
                  </a:rPr>
                  <a:t>의 가중치를 적용</a:t>
                </a:r>
                <a:endParaRPr lang="en-US" altLang="ko-KR" sz="1600" dirty="0">
                  <a:ea typeface="KoPub돋움체_Pro Bold" pitchFamily="18" charset="-127"/>
                </a:endParaRPr>
              </a:p>
              <a:p>
                <a:pPr marL="457200" lvl="1" indent="0">
                  <a:lnSpc>
                    <a:spcPct val="200000"/>
                  </a:lnSpc>
                  <a:buClr>
                    <a:schemeClr val="accent2"/>
                  </a:buClr>
                  <a:buNone/>
                </a:pPr>
                <a:endParaRPr lang="ko-KR" altLang="ko-KR" sz="1600" dirty="0">
                  <a:latin typeface="Arial" panose="020B0604020202020204" pitchFamily="34" charset="0"/>
                </a:endParaRPr>
              </a:p>
              <a:p>
                <a:pPr lvl="2">
                  <a:lnSpc>
                    <a:spcPct val="200000"/>
                  </a:lnSpc>
                  <a:buClr>
                    <a:schemeClr val="accent2"/>
                  </a:buClr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DCA65629-3C6E-B849-039B-6CC94C3E1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25" y="864237"/>
                <a:ext cx="10508440" cy="5743443"/>
              </a:xfrm>
              <a:prstGeom prst="rect">
                <a:avLst/>
              </a:prstGeom>
              <a:blipFill>
                <a:blip r:embed="rId3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DA800A06-05D3-29F8-B670-A075FC563766}"/>
              </a:ext>
            </a:extLst>
          </p:cNvPr>
          <p:cNvSpPr txBox="1">
            <a:spLocks/>
          </p:cNvSpPr>
          <p:nvPr/>
        </p:nvSpPr>
        <p:spPr>
          <a:xfrm>
            <a:off x="721052" y="132336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24AB02-E8CA-7D59-B3AC-31A61708D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499" y="5515148"/>
            <a:ext cx="5716113" cy="12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56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F63DB-0D5D-0915-9BD1-7A6913F33833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Q-Learning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F7CDC4-F245-8BCF-E30A-8C136317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69" y="1867122"/>
            <a:ext cx="8135992" cy="4683203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1FA44CEF-60ED-C482-7174-6F2A9AD04AC8}"/>
              </a:ext>
            </a:extLst>
          </p:cNvPr>
          <p:cNvSpPr txBox="1">
            <a:spLocks/>
          </p:cNvSpPr>
          <p:nvPr/>
        </p:nvSpPr>
        <p:spPr>
          <a:xfrm>
            <a:off x="751725" y="1159204"/>
            <a:ext cx="10508440" cy="64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Q-learning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794300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6A3D41-BA39-0C68-CC0A-0188EB6350A6}"/>
              </a:ext>
            </a:extLst>
          </p:cNvPr>
          <p:cNvSpPr txBox="1"/>
          <p:nvPr/>
        </p:nvSpPr>
        <p:spPr>
          <a:xfrm>
            <a:off x="4132053" y="2783467"/>
            <a:ext cx="4097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Deep Q-Network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517848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A1280-C59C-F8E2-91F2-E5AA2173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F363F438-BCCD-5E91-684A-7E936BB8FD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724" y="903565"/>
                <a:ext cx="11056817" cy="58315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7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u"/>
                </a:pPr>
                <a:r>
                  <a:rPr lang="en-US" altLang="ko-KR" sz="3800" b="1" dirty="0">
                    <a:latin typeface="KoPub돋움체_Pro Bold" pitchFamily="18" charset="-127"/>
                    <a:ea typeface="KoPub돋움체_Pro Bold" pitchFamily="18" charset="-127"/>
                  </a:rPr>
                  <a:t> N</a:t>
                </a:r>
                <a:r>
                  <a:rPr lang="en-US" altLang="ko-KR" sz="3800" b="1" dirty="0"/>
                  <a:t>on-deterministic(</a:t>
                </a:r>
                <a:r>
                  <a:rPr lang="ko-KR" altLang="en-US" sz="3800" b="1" dirty="0"/>
                  <a:t>비결정적</a:t>
                </a:r>
                <a:r>
                  <a:rPr lang="en-US" altLang="ko-KR" sz="3800" b="1" dirty="0"/>
                  <a:t>)</a:t>
                </a:r>
                <a:r>
                  <a:rPr lang="ko-KR" altLang="en-US" sz="3800" dirty="0"/>
                  <a:t> 환경에서 </a:t>
                </a:r>
                <a:r>
                  <a:rPr lang="en-US" altLang="ko-KR" sz="3800" dirty="0"/>
                  <a:t>Q-Learning</a:t>
                </a:r>
                <a:r>
                  <a:rPr lang="ko-KR" altLang="en-US" sz="3800" dirty="0"/>
                  <a:t>이 잘 학습되지 않는 이유 </a:t>
                </a:r>
                <a:endParaRPr lang="en-US" altLang="ko-KR" sz="3800" dirty="0"/>
              </a:p>
              <a:p>
                <a:pPr lvl="1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en-US" altLang="ko-KR" sz="3400" b="1" dirty="0"/>
                  <a:t>Non-deterministic (stochastic) world</a:t>
                </a:r>
                <a:r>
                  <a:rPr lang="en-US" altLang="ko-KR" sz="3400" dirty="0"/>
                  <a:t>:</a:t>
                </a:r>
                <a:br>
                  <a:rPr lang="en-US" altLang="ko-KR" sz="3400" dirty="0"/>
                </a:br>
                <a:r>
                  <a:rPr lang="ko-KR" altLang="en-US" sz="3400" dirty="0"/>
                  <a:t>같은 상태</a:t>
                </a:r>
                <a:r>
                  <a:rPr lang="en-US" altLang="ko-KR" sz="3400" dirty="0"/>
                  <a:t>–</a:t>
                </a:r>
                <a:r>
                  <a:rPr lang="ko-KR" altLang="en-US" sz="3400" dirty="0"/>
                  <a:t>행동 쌍이라도 매번 다른 </a:t>
                </a:r>
                <a:r>
                  <a:rPr lang="en-US" altLang="ko-KR" sz="3400" dirty="0"/>
                  <a:t>s′, </a:t>
                </a:r>
                <a:r>
                  <a:rPr lang="ko-KR" altLang="en-US" sz="3400" dirty="0"/>
                  <a:t>다른 </a:t>
                </a:r>
                <a:r>
                  <a:rPr lang="en-US" altLang="ko-KR" sz="3400" dirty="0"/>
                  <a:t>r</a:t>
                </a:r>
                <a:r>
                  <a:rPr lang="ko-KR" altLang="en-US" sz="3400" dirty="0"/>
                  <a:t>이 </a:t>
                </a:r>
                <a:r>
                  <a:rPr lang="ko-KR" altLang="en-US" sz="3400" b="1" dirty="0"/>
                  <a:t>확률적으로 발생</a:t>
                </a:r>
                <a:r>
                  <a:rPr lang="en-US" altLang="ko-KR" sz="3400" dirty="0"/>
                  <a:t>. </a:t>
                </a:r>
                <a:r>
                  <a:rPr lang="ko-KR" altLang="en-US" sz="3400" dirty="0"/>
                  <a:t>즉</a:t>
                </a:r>
                <a:r>
                  <a:rPr lang="en-US" altLang="ko-KR" sz="3400" dirty="0"/>
                  <a:t>,                     </a:t>
                </a:r>
                <a:r>
                  <a:rPr lang="ko-KR" altLang="en-US" sz="3400" dirty="0"/>
                  <a:t>가 여러 값으로 퍼져 있음</a:t>
                </a:r>
                <a:r>
                  <a:rPr lang="en-US" altLang="ko-KR" sz="3400" dirty="0"/>
                  <a:t>.</a:t>
                </a:r>
              </a:p>
              <a:p>
                <a:pPr lvl="1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l"/>
                </a:pPr>
                <a:r>
                  <a:rPr lang="ko-KR" altLang="en-US" sz="3400" dirty="0"/>
                  <a:t>이로 인해 학습이 “느리거나 불안정하게” 되는 이유는 다음과 같다</a:t>
                </a:r>
                <a:r>
                  <a:rPr lang="en-US" altLang="ko-KR" sz="3400" dirty="0"/>
                  <a:t>.</a:t>
                </a:r>
              </a:p>
              <a:p>
                <a:pPr marL="457200" lvl="1" indent="0">
                  <a:lnSpc>
                    <a:spcPct val="170000"/>
                  </a:lnSpc>
                  <a:buClr>
                    <a:srgbClr val="FFC000"/>
                  </a:buClr>
                  <a:buNone/>
                </a:pPr>
                <a:r>
                  <a:rPr lang="en-US" altLang="ko-KR" sz="3400" dirty="0"/>
                  <a:t>1. Q-Learning</a:t>
                </a:r>
                <a:r>
                  <a:rPr lang="ko-KR" altLang="en-US" sz="3400" dirty="0"/>
                  <a:t>의 타깃이 확률적이 되어 </a:t>
                </a:r>
                <a:r>
                  <a:rPr lang="en-US" altLang="ko-KR" sz="3400" b="1" dirty="0"/>
                  <a:t>Variance(</a:t>
                </a:r>
                <a:r>
                  <a:rPr lang="ko-KR" altLang="en-US" sz="3400" b="1" dirty="0"/>
                  <a:t>분산</a:t>
                </a:r>
                <a:r>
                  <a:rPr lang="en-US" altLang="ko-KR" sz="3400" b="1" dirty="0"/>
                  <a:t>)</a:t>
                </a:r>
                <a:r>
                  <a:rPr lang="ko-KR" altLang="en-US" sz="3400" dirty="0"/>
                  <a:t> 가 커짐</a:t>
                </a:r>
                <a:endParaRPr lang="en-US" altLang="ko-KR" sz="3400" dirty="0"/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en-US" altLang="ko-KR" sz="3400" dirty="0"/>
                  <a:t>Q-Learning</a:t>
                </a:r>
                <a:r>
                  <a:rPr lang="ko-KR" altLang="en-US" sz="3400" dirty="0"/>
                  <a:t>의 업데이트 식은 다음과 같다</a:t>
                </a:r>
                <a:r>
                  <a:rPr lang="en-US" altLang="ko-KR" sz="3400" dirty="0"/>
                  <a:t>:</a:t>
                </a:r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3400" dirty="0"/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endParaRPr lang="en-US" altLang="ko-KR" sz="3400" dirty="0"/>
              </a:p>
              <a:p>
                <a:pPr lvl="2">
                  <a:lnSpc>
                    <a:spcPct val="17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ü"/>
                </a:pPr>
                <a:r>
                  <a:rPr lang="ko-KR" altLang="en-US" sz="3400" dirty="0"/>
                  <a:t>그런데 </a:t>
                </a:r>
                <a:r>
                  <a:rPr lang="en-US" altLang="ko-KR" sz="3400" dirty="0"/>
                  <a:t>non-deterministic </a:t>
                </a:r>
                <a:r>
                  <a:rPr lang="ko-KR" altLang="en-US" sz="3400" dirty="0"/>
                  <a:t>환경에서는</a:t>
                </a:r>
                <a:endParaRPr lang="en-US" altLang="ko-KR" sz="3400" i="1" dirty="0"/>
              </a:p>
              <a:p>
                <a:pPr lvl="3">
                  <a:lnSpc>
                    <a:spcPct val="170000"/>
                  </a:lnSpc>
                  <a:buClr>
                    <a:srgbClr val="FFC000"/>
                  </a:buClr>
                </a:pPr>
                <a14:m>
                  <m:oMath xmlns:m="http://schemas.openxmlformats.org/officeDocument/2006/math">
                    <m:r>
                      <a:rPr lang="ko-KR" altLang="en-US" sz="3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3400" dirty="0"/>
                  <a:t>(</a:t>
                </a:r>
                <a:r>
                  <a:rPr lang="ko-KR" altLang="en-US" sz="3400" dirty="0"/>
                  <a:t>보상</a:t>
                </a:r>
                <a:r>
                  <a:rPr lang="en-US" altLang="ko-KR" sz="3400" dirty="0"/>
                  <a:t>), </a:t>
                </a:r>
                <a14:m>
                  <m:oMath xmlns:m="http://schemas.openxmlformats.org/officeDocument/2006/math">
                    <m:r>
                      <a:rPr lang="ko-KR" altLang="en-US" sz="3400" i="1"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altLang="ko-KR" sz="3400" i="1"/>
                      <m:t>′</m:t>
                    </m:r>
                  </m:oMath>
                </a14:m>
                <a:r>
                  <a:rPr lang="en-US" altLang="ko-KR" sz="3400" dirty="0"/>
                  <a:t>(</a:t>
                </a:r>
                <a:r>
                  <a:rPr lang="ko-KR" altLang="en-US" sz="3400" dirty="0"/>
                  <a:t>다음 상태</a:t>
                </a:r>
                <a:r>
                  <a:rPr lang="en-US" altLang="ko-KR" sz="3400" dirty="0"/>
                  <a:t>), </a:t>
                </a:r>
                <a14:m>
                  <m:oMath xmlns:m="http://schemas.openxmlformats.org/officeDocument/2006/math">
                    <m:r>
                      <a:rPr lang="en-US" altLang="ko-KR" sz="3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400" b="0" i="1" smtClean="0">
                        <a:latin typeface="Cambria Math" panose="02040503050406030204" pitchFamily="18" charset="0"/>
                      </a:rPr>
                      <m:t>                                    </m:t>
                    </m:r>
                  </m:oMath>
                </a14:m>
                <a:r>
                  <a:rPr lang="ko-KR" altLang="en-US" sz="3400" dirty="0"/>
                  <a:t>이 세 항 모두가 매번 다를 수 있다</a:t>
                </a:r>
                <a:r>
                  <a:rPr lang="en-US" altLang="ko-KR" sz="3400" dirty="0"/>
                  <a:t>.</a:t>
                </a:r>
              </a:p>
              <a:p>
                <a:pPr lvl="3">
                  <a:lnSpc>
                    <a:spcPct val="170000"/>
                  </a:lnSpc>
                  <a:buClr>
                    <a:srgbClr val="FFC000"/>
                  </a:buClr>
                </a:pPr>
                <a:r>
                  <a:rPr lang="ko-KR" altLang="en-US" sz="3400" dirty="0"/>
                  <a:t>결과적으로 </a:t>
                </a:r>
                <a:r>
                  <a:rPr lang="en-US" altLang="ko-KR" sz="3400" dirty="0"/>
                  <a:t>TD target: </a:t>
                </a:r>
              </a:p>
              <a:p>
                <a:pPr marL="1371600" lvl="3" indent="0">
                  <a:lnSpc>
                    <a:spcPct val="170000"/>
                  </a:lnSpc>
                  <a:buClr>
                    <a:srgbClr val="FFC000"/>
                  </a:buClr>
                  <a:buNone/>
                </a:pPr>
                <a:r>
                  <a:rPr lang="en-US" altLang="ko-KR" sz="3400" dirty="0"/>
                  <a:t>                                                   </a:t>
                </a:r>
                <a:r>
                  <a:rPr lang="ko-KR" altLang="en-US" sz="3400" dirty="0"/>
                  <a:t>의 </a:t>
                </a:r>
                <a:r>
                  <a:rPr lang="ko-KR" altLang="en-US" sz="3400" b="1" dirty="0"/>
                  <a:t>분산이 커져</a:t>
                </a:r>
                <a:r>
                  <a:rPr lang="ko-KR" altLang="en-US" sz="3400" dirty="0"/>
                  <a:t> 학습 업데이트가 불안정해진다</a:t>
                </a:r>
                <a:r>
                  <a:rPr lang="en-US" altLang="ko-KR" sz="3400" dirty="0"/>
                  <a:t>.</a:t>
                </a:r>
                <a:br>
                  <a:rPr lang="en-US" altLang="ko-KR" sz="3400" dirty="0"/>
                </a:br>
                <a:r>
                  <a:rPr lang="ko-KR" altLang="en-US" sz="3400" dirty="0"/>
                  <a:t>즉</a:t>
                </a:r>
                <a:r>
                  <a:rPr lang="en-US" altLang="ko-KR" sz="3400" dirty="0"/>
                  <a:t>, </a:t>
                </a:r>
                <a:r>
                  <a:rPr lang="ko-KR" altLang="en-US" sz="3400" dirty="0"/>
                  <a:t>같은 </a:t>
                </a:r>
                <a:r>
                  <a:rPr lang="en-US" altLang="ko-KR" sz="3400" dirty="0"/>
                  <a:t>(s, a)</a:t>
                </a:r>
                <a:r>
                  <a:rPr lang="ko-KR" altLang="en-US" sz="3400" dirty="0"/>
                  <a:t>에 대해 학습할 때마다 값이 들쭉날쭉 → </a:t>
                </a:r>
                <a:r>
                  <a:rPr lang="en-US" altLang="ko-KR" sz="3400" dirty="0"/>
                  <a:t>Q</a:t>
                </a:r>
                <a:r>
                  <a:rPr lang="ko-KR" altLang="en-US" sz="3400" dirty="0"/>
                  <a:t>값이 수렴하지 않거나 진동한다</a:t>
                </a:r>
                <a:r>
                  <a:rPr lang="en-US" altLang="ko-KR" sz="3400" dirty="0"/>
                  <a:t>.</a:t>
                </a: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F363F438-BCCD-5E91-684A-7E936BB8F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24" y="903565"/>
                <a:ext cx="11056817" cy="5831532"/>
              </a:xfrm>
              <a:prstGeom prst="rect">
                <a:avLst/>
              </a:prstGeom>
              <a:blipFill>
                <a:blip r:embed="rId3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601C258B-F967-105F-D79F-7BDED8E9A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864" y="1846727"/>
            <a:ext cx="1286054" cy="314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D6F616-3E41-B7B7-A609-DABD70429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071" y="3678765"/>
            <a:ext cx="5363323" cy="504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6480EC-D250-539F-9E46-A92611E0C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678" y="4844365"/>
            <a:ext cx="1505160" cy="2762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1B4CE5-F179-0137-2D25-B5697CC20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098" y="5698314"/>
            <a:ext cx="2362530" cy="400106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EF240B21-19A0-77DC-DC30-7F9DC01201F6}"/>
              </a:ext>
            </a:extLst>
          </p:cNvPr>
          <p:cNvSpPr txBox="1">
            <a:spLocks/>
          </p:cNvSpPr>
          <p:nvPr/>
        </p:nvSpPr>
        <p:spPr>
          <a:xfrm>
            <a:off x="721052" y="255640"/>
            <a:ext cx="8107710" cy="608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115985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DA706-08A8-FCC8-BA41-4B47B6D08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949C6AE2-B852-2A4C-532C-E78D1C6EB991}"/>
              </a:ext>
            </a:extLst>
          </p:cNvPr>
          <p:cNvSpPr txBox="1">
            <a:spLocks/>
          </p:cNvSpPr>
          <p:nvPr/>
        </p:nvSpPr>
        <p:spPr>
          <a:xfrm>
            <a:off x="751724" y="903564"/>
            <a:ext cx="11056817" cy="5792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N</a:t>
            </a:r>
            <a:r>
              <a:rPr lang="en-US" altLang="ko-KR" sz="1800" b="1" dirty="0"/>
              <a:t>on-deterministic(</a:t>
            </a:r>
            <a:r>
              <a:rPr lang="ko-KR" altLang="en-US" sz="1800" b="1" dirty="0"/>
              <a:t>비결정적</a:t>
            </a:r>
            <a:r>
              <a:rPr lang="en-US" altLang="ko-KR" sz="1800" b="1" dirty="0"/>
              <a:t>)</a:t>
            </a:r>
            <a:r>
              <a:rPr lang="ko-KR" altLang="en-US" sz="1800" dirty="0"/>
              <a:t> 환경에서 </a:t>
            </a:r>
            <a:r>
              <a:rPr lang="en-US" altLang="ko-KR" sz="1800" dirty="0"/>
              <a:t>Q-Learning</a:t>
            </a:r>
            <a:r>
              <a:rPr lang="ko-KR" altLang="en-US" sz="1800" dirty="0"/>
              <a:t>이 잘 학습되지 않는 이유</a:t>
            </a:r>
            <a:endParaRPr lang="en-US" altLang="ko-KR" sz="1800" dirty="0"/>
          </a:p>
          <a:p>
            <a:pPr lvl="1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결정론적 환경</a:t>
            </a:r>
            <a:r>
              <a:rPr lang="en-US" altLang="ko-KR" sz="1600" b="1" dirty="0"/>
              <a:t>(deterministic world)</a:t>
            </a:r>
            <a:r>
              <a:rPr lang="ko-KR" altLang="en-US" sz="1600" dirty="0"/>
              <a:t> 에서는</a:t>
            </a:r>
            <a:br>
              <a:rPr lang="ko-KR" altLang="en-US" sz="1600" dirty="0"/>
            </a:br>
            <a:r>
              <a:rPr lang="ko-KR" altLang="en-US" sz="1600" dirty="0"/>
              <a:t>같은 상태</a:t>
            </a:r>
            <a:r>
              <a:rPr lang="en-US" altLang="ko-KR" sz="1600" dirty="0"/>
              <a:t>(s)</a:t>
            </a:r>
            <a:r>
              <a:rPr lang="ko-KR" altLang="en-US" sz="1600" dirty="0"/>
              <a:t>와 행동</a:t>
            </a:r>
            <a:r>
              <a:rPr lang="en-US" altLang="ko-KR" sz="1600" dirty="0"/>
              <a:t>(a)</a:t>
            </a:r>
            <a:r>
              <a:rPr lang="ko-KR" altLang="en-US" sz="1600" dirty="0"/>
              <a:t>에 대해 항상 동일한 다음 상태</a:t>
            </a:r>
            <a:r>
              <a:rPr lang="en-US" altLang="ko-KR" sz="1600" dirty="0"/>
              <a:t>(s′)</a:t>
            </a:r>
            <a:r>
              <a:rPr lang="ko-KR" altLang="en-US" sz="1600" dirty="0"/>
              <a:t>와 보상</a:t>
            </a:r>
            <a:r>
              <a:rPr lang="en-US" altLang="ko-KR" sz="1600" dirty="0"/>
              <a:t>(r)</a:t>
            </a:r>
            <a:r>
              <a:rPr lang="ko-KR" altLang="en-US" sz="1600" dirty="0"/>
              <a:t>이 발생하므로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학습 타깃이 일정하게 유지되어 </a:t>
            </a:r>
            <a:r>
              <a:rPr lang="en-US" altLang="ko-KR" sz="1600" b="1" dirty="0"/>
              <a:t>Q-</a:t>
            </a:r>
            <a:r>
              <a:rPr lang="ko-KR" altLang="en-US" sz="1600" b="1" dirty="0"/>
              <a:t>값이 안정적으로 수렴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/>
              <a:t>반면</a:t>
            </a:r>
            <a:r>
              <a:rPr lang="en-US" altLang="ko-KR" sz="1600" dirty="0"/>
              <a:t>, </a:t>
            </a:r>
            <a:r>
              <a:rPr lang="ko-KR" altLang="en-US" sz="1600" b="1" dirty="0" err="1"/>
              <a:t>비결정론적</a:t>
            </a:r>
            <a:r>
              <a:rPr lang="ko-KR" altLang="en-US" sz="1600" b="1" dirty="0"/>
              <a:t> 환경</a:t>
            </a:r>
            <a:r>
              <a:rPr lang="en-US" altLang="ko-KR" sz="1600" b="1" dirty="0"/>
              <a:t>(non-deterministic world)</a:t>
            </a:r>
            <a:r>
              <a:rPr lang="ko-KR" altLang="en-US" sz="1600" dirty="0"/>
              <a:t> 에서는</a:t>
            </a:r>
            <a:br>
              <a:rPr lang="ko-KR" altLang="en-US" sz="1600" dirty="0"/>
            </a:br>
            <a:r>
              <a:rPr lang="ko-KR" altLang="en-US" sz="1600" dirty="0"/>
              <a:t>같은 상태</a:t>
            </a:r>
            <a:r>
              <a:rPr lang="en-US" altLang="ko-KR" sz="1600" dirty="0"/>
              <a:t>–</a:t>
            </a:r>
            <a:r>
              <a:rPr lang="ko-KR" altLang="en-US" sz="1600" dirty="0"/>
              <a:t>행동이라도 다음 상태와 보상이 확률적으로 달라지므로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매 스텝마다 타깃이 변동되어 </a:t>
            </a:r>
            <a:r>
              <a:rPr lang="en-US" altLang="ko-KR" sz="1600" b="1" dirty="0"/>
              <a:t>Q-</a:t>
            </a:r>
            <a:r>
              <a:rPr lang="ko-KR" altLang="en-US" sz="1600" b="1" dirty="0"/>
              <a:t>값이 불안정하게 진동하거나 수렴이 어려워진다</a:t>
            </a:r>
            <a:r>
              <a:rPr lang="en-US" altLang="ko-KR" sz="1600" b="1" dirty="0"/>
              <a:t>.</a:t>
            </a:r>
          </a:p>
          <a:p>
            <a:pPr lvl="1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해결방법</a:t>
            </a:r>
            <a:endParaRPr lang="ko-KR" altLang="en-US" sz="1600" dirty="0"/>
          </a:p>
          <a:p>
            <a:pPr lvl="2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rgbClr val="FF0000"/>
                </a:solidFill>
              </a:rPr>
              <a:t>Target Network (DQN): </a:t>
            </a:r>
            <a:r>
              <a:rPr lang="ko-KR" altLang="en-US" sz="1600" dirty="0">
                <a:solidFill>
                  <a:srgbClr val="FF0000"/>
                </a:solidFill>
              </a:rPr>
              <a:t>고정된 </a:t>
            </a:r>
            <a:r>
              <a:rPr lang="en-US" altLang="ko-KR" sz="1600" dirty="0">
                <a:solidFill>
                  <a:srgbClr val="FF0000"/>
                </a:solidFill>
              </a:rPr>
              <a:t>Q′</a:t>
            </a:r>
            <a:r>
              <a:rPr lang="ko-KR" altLang="en-US" sz="1600" dirty="0">
                <a:solidFill>
                  <a:srgbClr val="FF0000"/>
                </a:solidFill>
              </a:rPr>
              <a:t>로 안정화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2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Double Q-Learning: </a:t>
            </a:r>
            <a:r>
              <a:rPr lang="ko-KR" altLang="en-US" sz="1600" dirty="0"/>
              <a:t>두 개의 </a:t>
            </a:r>
            <a:r>
              <a:rPr lang="en-US" altLang="ko-KR" sz="1600" dirty="0"/>
              <a:t>Q</a:t>
            </a:r>
            <a:r>
              <a:rPr lang="ko-KR" altLang="en-US" sz="1600" dirty="0"/>
              <a:t>함수를 이용해 서로의 타깃을 추정</a:t>
            </a:r>
            <a:endParaRPr lang="en-US" altLang="ko-KR" sz="1600" dirty="0"/>
          </a:p>
          <a:p>
            <a:pPr lvl="2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Expected SARSA: max </a:t>
            </a:r>
            <a:r>
              <a:rPr lang="ko-KR" altLang="en-US" sz="1600" dirty="0"/>
              <a:t>대신 </a:t>
            </a:r>
            <a:r>
              <a:rPr lang="ko-KR" altLang="en-US" sz="1600" dirty="0" err="1"/>
              <a:t>기대값</a:t>
            </a:r>
            <a:r>
              <a:rPr lang="en-US" altLang="ko-KR" sz="1600" dirty="0"/>
              <a:t>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lvl="2">
              <a:lnSpc>
                <a:spcPct val="16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Averaging / Ensemble Q: </a:t>
            </a:r>
            <a:r>
              <a:rPr lang="ko-KR" altLang="en-US" sz="1600" dirty="0"/>
              <a:t>여러 </a:t>
            </a:r>
            <a:r>
              <a:rPr lang="en-US" altLang="ko-KR" sz="1600" dirty="0"/>
              <a:t>Q</a:t>
            </a:r>
            <a:r>
              <a:rPr lang="ko-KR" altLang="en-US" sz="1600" dirty="0"/>
              <a:t>의 평균 사용</a:t>
            </a: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3912944-872E-03F9-F297-A02C8C74B97E}"/>
              </a:ext>
            </a:extLst>
          </p:cNvPr>
          <p:cNvSpPr txBox="1">
            <a:spLocks/>
          </p:cNvSpPr>
          <p:nvPr/>
        </p:nvSpPr>
        <p:spPr>
          <a:xfrm>
            <a:off x="721052" y="255640"/>
            <a:ext cx="8107710" cy="608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28377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065C-477B-5932-CE35-AE848DEEA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312E9-F173-4491-FC34-F07930B76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4322"/>
            <a:ext cx="10744200" cy="5944182"/>
          </a:xfrm>
        </p:spPr>
        <p:txBody>
          <a:bodyPr>
            <a:normAutofit fontScale="25000" lnSpcReduction="20000"/>
          </a:bodyPr>
          <a:lstStyle/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ko-KR" altLang="en-US" sz="7200" b="1" dirty="0">
                <a:solidFill>
                  <a:srgbClr val="0000FF"/>
                </a:solidFill>
              </a:rPr>
              <a:t> </a:t>
            </a:r>
            <a:r>
              <a:rPr lang="en-US" altLang="ko-KR" sz="7200" b="1" dirty="0"/>
              <a:t>Markov Decision Process (MDP, </a:t>
            </a:r>
            <a:r>
              <a:rPr lang="ko-KR" altLang="en-US" sz="7200" b="1" dirty="0" err="1"/>
              <a:t>마르코프</a:t>
            </a:r>
            <a:r>
              <a:rPr lang="ko-KR" altLang="en-US" sz="7200" b="1" dirty="0"/>
              <a:t> 결정 과정</a:t>
            </a:r>
            <a:r>
              <a:rPr lang="en-US" altLang="ko-KR" sz="7200" b="1" dirty="0"/>
              <a:t>)</a:t>
            </a:r>
            <a:r>
              <a:rPr lang="en-US" altLang="ko-KR" sz="7200" dirty="0"/>
              <a:t> – cont.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sz="6400" b="1" dirty="0">
                <a:solidFill>
                  <a:srgbClr val="0070C0"/>
                </a:solidFill>
              </a:rPr>
              <a:t>3. </a:t>
            </a:r>
            <a:r>
              <a:rPr lang="ko-KR" altLang="en-US" sz="6400" b="1" dirty="0">
                <a:solidFill>
                  <a:srgbClr val="0070C0"/>
                </a:solidFill>
              </a:rPr>
              <a:t>상태</a:t>
            </a:r>
            <a:r>
              <a:rPr lang="en-US" altLang="ko-KR" sz="6400" b="1" dirty="0">
                <a:solidFill>
                  <a:srgbClr val="0070C0"/>
                </a:solidFill>
              </a:rPr>
              <a:t> </a:t>
            </a:r>
            <a:r>
              <a:rPr lang="ko-KR" altLang="en-US" sz="6400" b="1" dirty="0">
                <a:solidFill>
                  <a:srgbClr val="0070C0"/>
                </a:solidFill>
              </a:rPr>
              <a:t>전이</a:t>
            </a:r>
            <a:r>
              <a:rPr lang="en-US" altLang="ko-KR" sz="6400" b="1" dirty="0">
                <a:solidFill>
                  <a:srgbClr val="0070C0"/>
                </a:solidFill>
              </a:rPr>
              <a:t>(state transition)(</a:t>
            </a:r>
            <a:r>
              <a:rPr lang="ko-KR" altLang="en-US" sz="6400" b="1" dirty="0">
                <a:solidFill>
                  <a:srgbClr val="0070C0"/>
                </a:solidFill>
              </a:rPr>
              <a:t>계속</a:t>
            </a:r>
            <a:r>
              <a:rPr lang="en-US" altLang="ko-KR" sz="6400" b="1" dirty="0">
                <a:solidFill>
                  <a:srgbClr val="0070C0"/>
                </a:solidFill>
              </a:rPr>
              <a:t>)</a:t>
            </a:r>
          </a:p>
          <a:p>
            <a:pPr lvl="2">
              <a:lnSpc>
                <a:spcPct val="170000"/>
              </a:lnSpc>
            </a:pPr>
            <a:r>
              <a:rPr lang="ko-KR" altLang="en-US" sz="6400" b="1" dirty="0"/>
              <a:t>확률적 전이가 필요한 이유</a:t>
            </a:r>
            <a:endParaRPr lang="en-US" altLang="ko-KR" sz="6400" b="1" dirty="0"/>
          </a:p>
          <a:p>
            <a:pPr lvl="3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불확실성 존재</a:t>
            </a:r>
            <a:r>
              <a:rPr lang="en-US" altLang="ko-KR" sz="6400" dirty="0"/>
              <a:t>: </a:t>
            </a:r>
            <a:r>
              <a:rPr lang="ko-KR" altLang="en-US" sz="6400" dirty="0"/>
              <a:t>세상은 완전히 </a:t>
            </a:r>
            <a:r>
              <a:rPr lang="ko-KR" altLang="en-US" sz="6400" dirty="0" err="1"/>
              <a:t>결정론적이지</a:t>
            </a:r>
            <a:r>
              <a:rPr lang="ko-KR" altLang="en-US" sz="6400" dirty="0"/>
              <a:t> 않음 </a:t>
            </a:r>
            <a:r>
              <a:rPr lang="en-US" altLang="ko-KR" sz="6400" dirty="0"/>
              <a:t>(</a:t>
            </a:r>
            <a:r>
              <a:rPr lang="ko-KR" altLang="en-US" sz="6400" dirty="0"/>
              <a:t>외부 환경</a:t>
            </a:r>
            <a:r>
              <a:rPr lang="en-US" altLang="ko-KR" sz="6400" dirty="0"/>
              <a:t>, </a:t>
            </a:r>
            <a:r>
              <a:rPr lang="ko-KR" altLang="en-US" sz="6400" dirty="0" err="1"/>
              <a:t>랜덤성</a:t>
            </a:r>
            <a:r>
              <a:rPr lang="en-US" altLang="ko-KR" sz="6400" dirty="0"/>
              <a:t>, </a:t>
            </a:r>
            <a:r>
              <a:rPr lang="ko-KR" altLang="en-US" sz="6400" dirty="0"/>
              <a:t>관측 오차 등</a:t>
            </a:r>
            <a:r>
              <a:rPr lang="en-US" altLang="ko-KR" sz="6400" dirty="0"/>
              <a:t>)</a:t>
            </a:r>
          </a:p>
          <a:p>
            <a:pPr lvl="3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모델 단순화</a:t>
            </a:r>
            <a:r>
              <a:rPr lang="en-US" altLang="ko-KR" sz="6400" dirty="0"/>
              <a:t>: </a:t>
            </a:r>
            <a:r>
              <a:rPr lang="ko-KR" altLang="en-US" sz="6400" dirty="0"/>
              <a:t>모든 원인을 모델링하기보다</a:t>
            </a:r>
            <a:r>
              <a:rPr lang="en-US" altLang="ko-KR" sz="6400" dirty="0"/>
              <a:t>, </a:t>
            </a:r>
            <a:r>
              <a:rPr lang="ko-KR" altLang="en-US" sz="6400" dirty="0"/>
              <a:t>확률로 대체하면 설계가 간결해짐</a:t>
            </a:r>
            <a:endParaRPr lang="en-US" altLang="ko-KR" sz="6400" dirty="0"/>
          </a:p>
          <a:p>
            <a:pPr lvl="3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현실 반영</a:t>
            </a:r>
            <a:r>
              <a:rPr lang="en-US" altLang="ko-KR" sz="6400" dirty="0"/>
              <a:t>: </a:t>
            </a:r>
            <a:r>
              <a:rPr lang="ko-KR" altLang="en-US" sz="6400" dirty="0"/>
              <a:t>실제 의사결정은 대부분 확률 기반의 예측에 의존함</a:t>
            </a:r>
            <a:endParaRPr lang="en-US" altLang="ko-KR" sz="6400" dirty="0"/>
          </a:p>
          <a:p>
            <a:pPr lvl="3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dirty="0"/>
              <a:t>강화학습 적용</a:t>
            </a:r>
            <a:r>
              <a:rPr lang="en-US" altLang="ko-KR" sz="6400" dirty="0"/>
              <a:t>: </a:t>
            </a:r>
            <a:r>
              <a:rPr lang="ko-KR" altLang="en-US" sz="6400" dirty="0"/>
              <a:t>확률적으로 다양한 경험을 통해 정책을 학습하는 데 유리함</a:t>
            </a:r>
            <a:endParaRPr lang="en-US" altLang="ko-KR" sz="6400" dirty="0"/>
          </a:p>
          <a:p>
            <a:pPr marL="1371600" lvl="3" indent="0">
              <a:lnSpc>
                <a:spcPct val="170000"/>
              </a:lnSpc>
              <a:buNone/>
            </a:pPr>
            <a:r>
              <a:rPr lang="en-US" altLang="ko-KR" sz="6400" dirty="0">
                <a:solidFill>
                  <a:srgbClr val="0070C0"/>
                </a:solidFill>
              </a:rPr>
              <a:t>MDP</a:t>
            </a:r>
            <a:r>
              <a:rPr lang="ko-KR" altLang="en-US" sz="6400" dirty="0">
                <a:solidFill>
                  <a:srgbClr val="0070C0"/>
                </a:solidFill>
              </a:rPr>
              <a:t>에서 </a:t>
            </a:r>
            <a:r>
              <a:rPr lang="en-US" altLang="ko-KR" sz="6400" dirty="0">
                <a:solidFill>
                  <a:srgbClr val="0070C0"/>
                </a:solidFill>
              </a:rPr>
              <a:t>"</a:t>
            </a:r>
            <a:r>
              <a:rPr lang="ko-KR" altLang="en-US" sz="6400" dirty="0">
                <a:solidFill>
                  <a:srgbClr val="0070C0"/>
                </a:solidFill>
              </a:rPr>
              <a:t>확률적으로 결정된다</a:t>
            </a:r>
            <a:r>
              <a:rPr lang="en-US" altLang="ko-KR" sz="6400" dirty="0">
                <a:solidFill>
                  <a:srgbClr val="0070C0"/>
                </a:solidFill>
              </a:rPr>
              <a:t>"</a:t>
            </a:r>
            <a:r>
              <a:rPr lang="ko-KR" altLang="en-US" sz="6400" dirty="0">
                <a:solidFill>
                  <a:srgbClr val="0070C0"/>
                </a:solidFill>
              </a:rPr>
              <a:t>는 말은</a:t>
            </a:r>
            <a:r>
              <a:rPr lang="en-US" altLang="ko-KR" sz="6400" dirty="0">
                <a:solidFill>
                  <a:srgbClr val="0070C0"/>
                </a:solidFill>
              </a:rPr>
              <a:t>, </a:t>
            </a:r>
            <a:r>
              <a:rPr lang="ko-KR" altLang="en-US" sz="6400" dirty="0">
                <a:solidFill>
                  <a:srgbClr val="0070C0"/>
                </a:solidFill>
              </a:rPr>
              <a:t>현재 상태와 행동이 주어졌을 때 </a:t>
            </a:r>
            <a:r>
              <a:rPr lang="ko-KR" altLang="en-US" sz="6400" b="1" dirty="0">
                <a:solidFill>
                  <a:srgbClr val="0070C0"/>
                </a:solidFill>
              </a:rPr>
              <a:t>미래 상태가 항상 하나로 정해지는 것이 아니라</a:t>
            </a:r>
            <a:r>
              <a:rPr lang="en-US" altLang="ko-KR" sz="6400" dirty="0">
                <a:solidFill>
                  <a:srgbClr val="0070C0"/>
                </a:solidFill>
              </a:rPr>
              <a:t>, </a:t>
            </a:r>
            <a:r>
              <a:rPr lang="ko-KR" altLang="en-US" sz="6400" dirty="0">
                <a:solidFill>
                  <a:srgbClr val="0070C0"/>
                </a:solidFill>
              </a:rPr>
              <a:t>다양한 가능성 중에서 </a:t>
            </a:r>
            <a:r>
              <a:rPr lang="ko-KR" altLang="en-US" sz="6400" b="1" dirty="0">
                <a:solidFill>
                  <a:srgbClr val="0070C0"/>
                </a:solidFill>
              </a:rPr>
              <a:t>확률에 따라 전이된다는 의미</a:t>
            </a:r>
            <a:r>
              <a:rPr lang="ko-KR" altLang="en-US" sz="6400" dirty="0">
                <a:solidFill>
                  <a:srgbClr val="0070C0"/>
                </a:solidFill>
              </a:rPr>
              <a:t>임</a:t>
            </a:r>
            <a:endParaRPr lang="en-US" altLang="ko-KR" sz="6400" dirty="0">
              <a:solidFill>
                <a:srgbClr val="0070C0"/>
              </a:solidFill>
            </a:endParaRPr>
          </a:p>
          <a:p>
            <a:pPr lvl="2">
              <a:lnSpc>
                <a:spcPct val="170000"/>
              </a:lnSpc>
            </a:pPr>
            <a:r>
              <a:rPr lang="ko-KR" altLang="en-US" sz="6400" b="1" dirty="0"/>
              <a:t>결정론적 모델과의 비교</a:t>
            </a:r>
            <a:endParaRPr lang="en-US" altLang="ko-KR" sz="6400" b="1" dirty="0"/>
          </a:p>
          <a:p>
            <a:pPr lvl="3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b="1" dirty="0"/>
              <a:t>결정론적 모델 </a:t>
            </a:r>
            <a:r>
              <a:rPr lang="en-US" altLang="ko-KR" sz="6400" b="1" dirty="0"/>
              <a:t>(Deterministic)</a:t>
            </a:r>
          </a:p>
          <a:p>
            <a:pPr lvl="4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6400" dirty="0"/>
              <a:t> S</a:t>
            </a:r>
            <a:r>
              <a:rPr lang="en-US" altLang="ko-KR" sz="6400" baseline="-25000" dirty="0"/>
              <a:t>t+1</a:t>
            </a:r>
            <a:r>
              <a:rPr lang="en-US" altLang="ko-KR" sz="6400" dirty="0"/>
              <a:t>​=f(S</a:t>
            </a:r>
            <a:r>
              <a:rPr lang="en-US" altLang="ko-KR" sz="6400" baseline="-25000" dirty="0"/>
              <a:t>t</a:t>
            </a:r>
            <a:r>
              <a:rPr lang="en-US" altLang="ko-KR" sz="6400" dirty="0"/>
              <a:t>​, A</a:t>
            </a:r>
            <a:r>
              <a:rPr lang="en-US" altLang="ko-KR" sz="6400" baseline="-25000" dirty="0"/>
              <a:t>t</a:t>
            </a:r>
            <a:r>
              <a:rPr lang="en-US" altLang="ko-KR" sz="6400" dirty="0"/>
              <a:t>​) : </a:t>
            </a:r>
            <a:r>
              <a:rPr lang="ko-KR" altLang="en-US" sz="6400" dirty="0"/>
              <a:t>항상 똑같은 결과가 나옴</a:t>
            </a:r>
            <a:endParaRPr lang="en-US" altLang="ko-KR" sz="6400" dirty="0"/>
          </a:p>
          <a:p>
            <a:pPr lvl="3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6400" b="1" dirty="0"/>
              <a:t>확률적 모델 </a:t>
            </a:r>
            <a:r>
              <a:rPr lang="en-US" altLang="ko-KR" sz="6400" b="1" dirty="0"/>
              <a:t>(Stochastic)</a:t>
            </a:r>
            <a:r>
              <a:rPr lang="en-US" altLang="ko-KR" sz="6400" dirty="0"/>
              <a:t>:</a:t>
            </a:r>
          </a:p>
          <a:p>
            <a:pPr lvl="4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 sz="6400" dirty="0"/>
              <a:t>P(S</a:t>
            </a:r>
            <a:r>
              <a:rPr lang="en-US" altLang="ko-KR" sz="6400" baseline="-25000" dirty="0"/>
              <a:t>t+1</a:t>
            </a:r>
            <a:r>
              <a:rPr lang="en-US" altLang="ko-KR" sz="6400" dirty="0"/>
              <a:t>​ ∣ S</a:t>
            </a:r>
            <a:r>
              <a:rPr lang="en-US" altLang="ko-KR" sz="6400" baseline="-25000" dirty="0"/>
              <a:t>t</a:t>
            </a:r>
            <a:r>
              <a:rPr lang="en-US" altLang="ko-KR" sz="6400" dirty="0"/>
              <a:t>​, A</a:t>
            </a:r>
            <a:r>
              <a:rPr lang="en-US" altLang="ko-KR" sz="6400" baseline="-25000" dirty="0"/>
              <a:t>t</a:t>
            </a:r>
            <a:r>
              <a:rPr lang="en-US" altLang="ko-KR" sz="6400" dirty="0"/>
              <a:t>​) : </a:t>
            </a:r>
            <a:r>
              <a:rPr lang="ko-KR" altLang="en-US" sz="6400" dirty="0"/>
              <a:t>행동은 동일하더라도 다양한 결과가 발생 가능</a:t>
            </a:r>
            <a:endParaRPr lang="en-US" altLang="ko-KR" sz="6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AD8B10B-727F-6FFA-B345-39E4FD456520}"/>
              </a:ext>
            </a:extLst>
          </p:cNvPr>
          <p:cNvSpPr txBox="1">
            <a:spLocks/>
          </p:cNvSpPr>
          <p:nvPr/>
        </p:nvSpPr>
        <p:spPr>
          <a:xfrm>
            <a:off x="721052" y="179020"/>
            <a:ext cx="8107710" cy="57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Markov</a:t>
            </a:r>
            <a:r>
              <a:rPr lang="ko-KR" altLang="en-US" sz="3200" dirty="0"/>
              <a:t> </a:t>
            </a:r>
            <a:r>
              <a:rPr lang="ko-KR" altLang="en-US" sz="3200" dirty="0" err="1"/>
              <a:t>Decision</a:t>
            </a:r>
            <a:r>
              <a:rPr lang="ko-KR" altLang="en-US" sz="3200" dirty="0"/>
              <a:t> </a:t>
            </a:r>
            <a:r>
              <a:rPr lang="ko-KR" altLang="en-US" sz="3200" dirty="0" err="1"/>
              <a:t>Process</a:t>
            </a:r>
            <a:r>
              <a:rPr lang="en-US" altLang="ko-KR" sz="3200" dirty="0"/>
              <a:t>(MDP)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43257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52E546DC-A68D-5948-621E-AB31CC1DCA26}"/>
              </a:ext>
            </a:extLst>
          </p:cNvPr>
          <p:cNvSpPr txBox="1">
            <a:spLocks/>
          </p:cNvSpPr>
          <p:nvPr/>
        </p:nvSpPr>
        <p:spPr>
          <a:xfrm>
            <a:off x="751725" y="1159204"/>
            <a:ext cx="10508440" cy="2222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DQN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이란</a:t>
            </a: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?</a:t>
            </a: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dirty="0">
                <a:ea typeface="KoPub돋움체_Pro Bold" pitchFamily="18" charset="-127"/>
              </a:rPr>
              <a:t>DQN (Deep Q-Network) </a:t>
            </a:r>
            <a:r>
              <a:rPr lang="ko-KR" altLang="en-US" sz="1600" dirty="0">
                <a:ea typeface="KoPub돋움체_Pro Bold" pitchFamily="18" charset="-127"/>
              </a:rPr>
              <a:t>은 강화학습의 가치 기반 접근법 중 하나로</a:t>
            </a:r>
            <a:r>
              <a:rPr lang="en-US" altLang="ko-KR" sz="1600" dirty="0">
                <a:ea typeface="KoPub돋움체_Pro Bold" pitchFamily="18" charset="-127"/>
              </a:rPr>
              <a:t>, Q-</a:t>
            </a:r>
            <a:r>
              <a:rPr lang="ko-KR" altLang="en-US" sz="1600" dirty="0">
                <a:ea typeface="KoPub돋움체_Pro Bold" pitchFamily="18" charset="-127"/>
              </a:rPr>
              <a:t>러닝</a:t>
            </a:r>
            <a:r>
              <a:rPr lang="en-US" altLang="ko-KR" sz="1600" dirty="0">
                <a:ea typeface="KoPub돋움체_Pro Bold" pitchFamily="18" charset="-127"/>
              </a:rPr>
              <a:t>(Q-Learning)</a:t>
            </a:r>
            <a:r>
              <a:rPr lang="ko-KR" altLang="en-US" sz="1600" dirty="0">
                <a:ea typeface="KoPub돋움체_Pro Bold" pitchFamily="18" charset="-127"/>
              </a:rPr>
              <a:t>과 심층 신경망</a:t>
            </a:r>
            <a:r>
              <a:rPr lang="en-US" altLang="ko-KR" sz="1600" dirty="0">
                <a:ea typeface="KoPub돋움체_Pro Bold" pitchFamily="18" charset="-127"/>
              </a:rPr>
              <a:t>(Deep Neural Networks)</a:t>
            </a:r>
            <a:r>
              <a:rPr lang="ko-KR" altLang="en-US" sz="1600" dirty="0">
                <a:ea typeface="KoPub돋움체_Pro Bold" pitchFamily="18" charset="-127"/>
              </a:rPr>
              <a:t>을 결합하여 복잡한 상태 공간에서도 효과적으로 학습할 수 있도록 설계된 알고리즘임</a:t>
            </a:r>
            <a:r>
              <a:rPr lang="en-US" altLang="ko-KR" sz="1600" dirty="0">
                <a:ea typeface="KoPub돋움체_Pro Bold" pitchFamily="18" charset="-127"/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0CCA99-6078-3B17-C4FB-10BDC3974A64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A6DE55-DE4B-009E-0235-B1D9D2A4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858" y="4326571"/>
            <a:ext cx="7163305" cy="23331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7A88DD-4D92-2AD0-C0D4-2D7810E7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99" y="2853482"/>
            <a:ext cx="7015425" cy="171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22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145C9-DD7F-87E8-1D46-998A8A42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4DB440ED-29F3-995E-73F9-753464192A63}"/>
              </a:ext>
            </a:extLst>
          </p:cNvPr>
          <p:cNvSpPr txBox="1">
            <a:spLocks/>
          </p:cNvSpPr>
          <p:nvPr/>
        </p:nvSpPr>
        <p:spPr>
          <a:xfrm>
            <a:off x="751725" y="1159204"/>
            <a:ext cx="10508440" cy="2222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Q-Network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en-US" altLang="ko-KR" sz="1600" dirty="0">
                <a:ea typeface="KoPub돋움체_Pro Bold" pitchFamily="18" charset="-127"/>
              </a:rPr>
              <a:t>DQN (Deep Q-Network) </a:t>
            </a:r>
            <a:r>
              <a:rPr lang="ko-KR" altLang="en-US" sz="1600" dirty="0">
                <a:ea typeface="KoPub돋움체_Pro Bold" pitchFamily="18" charset="-127"/>
              </a:rPr>
              <a:t>은 강화학습의 가치 기반 접근법 중 하나로</a:t>
            </a:r>
            <a:r>
              <a:rPr lang="en-US" altLang="ko-KR" sz="1600" dirty="0">
                <a:ea typeface="KoPub돋움체_Pro Bold" pitchFamily="18" charset="-127"/>
              </a:rPr>
              <a:t>, Q-</a:t>
            </a:r>
            <a:r>
              <a:rPr lang="ko-KR" altLang="en-US" sz="1600" dirty="0">
                <a:ea typeface="KoPub돋움체_Pro Bold" pitchFamily="18" charset="-127"/>
              </a:rPr>
              <a:t>러닝</a:t>
            </a:r>
            <a:r>
              <a:rPr lang="en-US" altLang="ko-KR" sz="1600" dirty="0">
                <a:ea typeface="KoPub돋움체_Pro Bold" pitchFamily="18" charset="-127"/>
              </a:rPr>
              <a:t>(Q-Learning)</a:t>
            </a:r>
            <a:r>
              <a:rPr lang="ko-KR" altLang="en-US" sz="1600" dirty="0">
                <a:ea typeface="KoPub돋움체_Pro Bold" pitchFamily="18" charset="-127"/>
              </a:rPr>
              <a:t>과 심층 신경망</a:t>
            </a:r>
            <a:r>
              <a:rPr lang="en-US" altLang="ko-KR" sz="1600" dirty="0">
                <a:ea typeface="KoPub돋움체_Pro Bold" pitchFamily="18" charset="-127"/>
              </a:rPr>
              <a:t>(Deep Neural Networks)</a:t>
            </a:r>
            <a:r>
              <a:rPr lang="ko-KR" altLang="en-US" sz="1600" dirty="0">
                <a:ea typeface="KoPub돋움체_Pro Bold" pitchFamily="18" charset="-127"/>
              </a:rPr>
              <a:t>을 결합하여 복잡한 상태 공간에서도 효과적으로 학습할 수 있도록 설계된 알고리즘임</a:t>
            </a:r>
            <a:r>
              <a:rPr lang="en-US" altLang="ko-KR" sz="1600" dirty="0">
                <a:ea typeface="KoPub돋움체_Pro Bold" pitchFamily="18" charset="-127"/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D5F3243-3F65-5532-E587-C5476454ACB4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49EA9A-86E0-503E-7A18-25073ACE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5" y="3890934"/>
            <a:ext cx="5096672" cy="19144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00FB7A-E6A1-7FBF-9BC9-B26441FC3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130" y="3239524"/>
            <a:ext cx="1483735" cy="2526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4E05E6-8048-C004-EA1B-DBAA88B92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643" y="3762382"/>
            <a:ext cx="3668360" cy="7480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AE5ADC-40E3-A8FC-5010-6C040F480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643" y="4570199"/>
            <a:ext cx="3010325" cy="4444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9359D66-044D-A23B-62AD-14C42365F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5486" y="5550662"/>
            <a:ext cx="309320" cy="26513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044ADFD-07CE-274D-EA8E-3B9A860F5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5343" y="3695620"/>
            <a:ext cx="2237367" cy="39136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F606D02-30D8-350E-23B1-ED9F4EE83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5343" y="3138499"/>
            <a:ext cx="1353087" cy="46426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6F6F04D-6339-6A75-C490-DB8AFB2DE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2167" y="5019765"/>
            <a:ext cx="6108727" cy="994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A37CEA-1571-C25C-2313-B04BFD454DBC}"/>
              </a:ext>
            </a:extLst>
          </p:cNvPr>
          <p:cNvSpPr txBox="1"/>
          <p:nvPr/>
        </p:nvSpPr>
        <p:spPr>
          <a:xfrm>
            <a:off x="5842948" y="61490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DQN</a:t>
            </a:r>
            <a:r>
              <a:rPr lang="ko-KR" altLang="en-US" sz="1400" dirty="0"/>
              <a:t>에서 </a:t>
            </a:r>
            <a:r>
              <a:rPr lang="en-US" altLang="ko-KR" sz="1400" dirty="0"/>
              <a:t>"Minimize (</a:t>
            </a:r>
            <a:r>
              <a:rPr lang="ko-KR" altLang="en-US" sz="1400" dirty="0"/>
              <a:t>현재 </a:t>
            </a:r>
            <a:r>
              <a:rPr lang="ko-KR" altLang="en-US" sz="1400" dirty="0" err="1"/>
              <a:t>예측값</a:t>
            </a:r>
            <a:r>
              <a:rPr lang="ko-KR" altLang="en-US" sz="1400" dirty="0"/>
              <a:t>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타깃값</a:t>
            </a:r>
            <a:r>
              <a:rPr lang="en-US" altLang="ko-KR" sz="1400" dirty="0"/>
              <a:t>)"</a:t>
            </a:r>
            <a:r>
              <a:rPr lang="ko-KR" altLang="en-US" sz="1400" dirty="0"/>
              <a:t>은 </a:t>
            </a:r>
            <a:r>
              <a:rPr lang="en-US" altLang="ko-KR" sz="1400" b="1" dirty="0"/>
              <a:t>Q </a:t>
            </a:r>
            <a:r>
              <a:rPr lang="ko-KR" altLang="en-US" sz="1400" b="1" dirty="0"/>
              <a:t>네트워크의 </a:t>
            </a:r>
            <a:r>
              <a:rPr lang="ko-KR" altLang="en-US" sz="1400" b="1" dirty="0" err="1"/>
              <a:t>예측값이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타깃값과</a:t>
            </a:r>
            <a:r>
              <a:rPr lang="ko-KR" altLang="en-US" sz="1400" b="1" dirty="0"/>
              <a:t> 가까워지도록 학습</a:t>
            </a:r>
            <a:r>
              <a:rPr lang="ko-KR" altLang="en-US" sz="1400" dirty="0"/>
              <a:t>하는 것을 의미함</a:t>
            </a:r>
            <a:r>
              <a:rPr lang="en-US" altLang="ko-KR" sz="1400" dirty="0"/>
              <a:t>. </a:t>
            </a:r>
            <a:r>
              <a:rPr lang="ko-KR" altLang="en-US" sz="1400" dirty="0"/>
              <a:t>즉 손실을 최소화 </a:t>
            </a:r>
            <a:r>
              <a:rPr lang="ko-KR" altLang="en-US" sz="1400" dirty="0" err="1"/>
              <a:t>하기위함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5421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82C0B-F3EF-A221-8DD4-95CE97DC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15E55593-1827-74A2-BE38-E507114C670D}"/>
              </a:ext>
            </a:extLst>
          </p:cNvPr>
          <p:cNvSpPr txBox="1">
            <a:spLocks/>
          </p:cNvSpPr>
          <p:nvPr/>
        </p:nvSpPr>
        <p:spPr>
          <a:xfrm>
            <a:off x="751725" y="1049934"/>
            <a:ext cx="10853679" cy="5644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7200" b="1" dirty="0">
                <a:latin typeface="KoPub돋움체_Pro Bold" pitchFamily="18" charset="-127"/>
                <a:ea typeface="KoPub돋움체_Pro Bold" pitchFamily="18" charset="-127"/>
              </a:rPr>
              <a:t> DQN </a:t>
            </a:r>
            <a:r>
              <a:rPr lang="ko-KR" altLang="en-US" sz="7200" b="1" dirty="0">
                <a:latin typeface="KoPub돋움체_Pro Bold" pitchFamily="18" charset="-127"/>
                <a:ea typeface="KoPub돋움체_Pro Bold" pitchFamily="18" charset="-127"/>
              </a:rPr>
              <a:t>손실함수 계산</a:t>
            </a:r>
            <a:endParaRPr lang="en-US" altLang="ko-KR" sz="72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6400" b="1" dirty="0"/>
              <a:t>현재 상태에서의 </a:t>
            </a:r>
            <a:r>
              <a:rPr lang="en-US" altLang="ko-KR" sz="6400" b="1" dirty="0"/>
              <a:t>Q</a:t>
            </a:r>
            <a:r>
              <a:rPr lang="ko-KR" altLang="en-US" sz="6400" b="1" dirty="0"/>
              <a:t>값</a:t>
            </a:r>
            <a:r>
              <a:rPr lang="en-US" altLang="ko-KR" sz="6400" b="1" dirty="0"/>
              <a:t>: </a:t>
            </a:r>
            <a:r>
              <a:rPr lang="ko-KR" altLang="en-US" sz="6400" dirty="0"/>
              <a:t>네트워크는 주어진 상태 </a:t>
            </a:r>
            <a:r>
              <a:rPr lang="en-US" altLang="ko-KR" sz="6400" dirty="0"/>
              <a:t>s </a:t>
            </a:r>
            <a:r>
              <a:rPr lang="ko-KR" altLang="en-US" sz="6400" dirty="0"/>
              <a:t>와 선택한 행동 </a:t>
            </a:r>
            <a:r>
              <a:rPr lang="en-US" altLang="ko-KR" sz="6400" dirty="0"/>
              <a:t>a </a:t>
            </a:r>
            <a:r>
              <a:rPr lang="ko-KR" altLang="en-US" sz="6400" dirty="0"/>
              <a:t>에 대한 </a:t>
            </a:r>
            <a:r>
              <a:rPr lang="en-US" altLang="ko-KR" sz="6400" dirty="0"/>
              <a:t>Q</a:t>
            </a:r>
            <a:r>
              <a:rPr lang="ko-KR" altLang="en-US" sz="6400" dirty="0"/>
              <a:t>값</a:t>
            </a:r>
            <a:r>
              <a:rPr lang="en-US" altLang="ko-KR" sz="6400" dirty="0"/>
              <a:t>, </a:t>
            </a:r>
            <a:r>
              <a:rPr lang="ko-KR" altLang="en-US" sz="6400" dirty="0"/>
              <a:t>즉 </a:t>
            </a:r>
            <a:r>
              <a:rPr lang="en-US" altLang="ko-KR" sz="6400" dirty="0"/>
              <a:t>Q(</a:t>
            </a:r>
            <a:r>
              <a:rPr lang="en-US" altLang="ko-KR" sz="6400" dirty="0" err="1"/>
              <a:t>s,a</a:t>
            </a:r>
            <a:r>
              <a:rPr lang="en-US" altLang="ko-KR" sz="6400" dirty="0"/>
              <a:t>)</a:t>
            </a:r>
            <a:r>
              <a:rPr lang="ko-KR" altLang="en-US" sz="6400" dirty="0"/>
              <a:t>를 예측한다</a:t>
            </a:r>
            <a:r>
              <a:rPr lang="en-US" altLang="ko-KR" sz="6400" dirty="0"/>
              <a:t>. </a:t>
            </a:r>
            <a:r>
              <a:rPr lang="ko-KR" altLang="en-US" sz="6400" dirty="0"/>
              <a:t>이를 예측 </a:t>
            </a:r>
            <a:r>
              <a:rPr lang="en-US" altLang="ko-KR" sz="6400" dirty="0"/>
              <a:t>Q</a:t>
            </a:r>
            <a:r>
              <a:rPr lang="ko-KR" altLang="en-US" sz="6400" dirty="0"/>
              <a:t>값</a:t>
            </a:r>
            <a:r>
              <a:rPr lang="en-US" altLang="ko-KR" sz="6400" dirty="0"/>
              <a:t>(predicted Q-value) </a:t>
            </a:r>
            <a:r>
              <a:rPr lang="ko-KR" altLang="en-US" sz="6400" dirty="0"/>
              <a:t>이라 한다</a:t>
            </a:r>
            <a:r>
              <a:rPr lang="en-US" altLang="ko-KR" sz="6400" dirty="0"/>
              <a:t> </a:t>
            </a:r>
            <a:r>
              <a:rPr lang="en-US" altLang="ko-KR" sz="6400" dirty="0">
                <a:sym typeface="Wingdings" panose="05000000000000000000" pitchFamily="2" charset="2"/>
              </a:rPr>
              <a:t></a:t>
            </a:r>
            <a:r>
              <a:rPr lang="en-US" altLang="ko-KR" sz="6400" dirty="0"/>
              <a:t> </a:t>
            </a:r>
            <a:r>
              <a:rPr lang="ko-KR" altLang="en-US" sz="6400" dirty="0" err="1">
                <a:ea typeface="KoPub돋움체_Pro Bold" pitchFamily="18" charset="-127"/>
              </a:rPr>
              <a:t>예측값</a:t>
            </a:r>
            <a:r>
              <a:rPr lang="ko-KR" altLang="en-US" sz="6400" dirty="0">
                <a:ea typeface="KoPub돋움체_Pro Bold" pitchFamily="18" charset="-127"/>
              </a:rPr>
              <a:t> </a:t>
            </a:r>
            <a:r>
              <a:rPr lang="en-US" altLang="ko-KR" sz="6400" dirty="0" err="1">
                <a:ea typeface="KoPub돋움체_Pro Bold" pitchFamily="18" charset="-127"/>
              </a:rPr>
              <a:t>Q</a:t>
            </a:r>
            <a:r>
              <a:rPr lang="en-US" altLang="ko-KR" sz="6400" baseline="-25000" dirty="0" err="1">
                <a:ea typeface="KoPub돋움체_Pro Bold" pitchFamily="18" charset="-127"/>
              </a:rPr>
              <a:t>predicted</a:t>
            </a:r>
            <a:r>
              <a:rPr lang="en-US" altLang="ko-KR" sz="6400" dirty="0">
                <a:ea typeface="KoPub돋움체_Pro Bold" pitchFamily="18" charset="-127"/>
              </a:rPr>
              <a:t>(s, a)</a:t>
            </a: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6400" b="1" dirty="0"/>
              <a:t>다음 상태에서의 최대 </a:t>
            </a:r>
            <a:r>
              <a:rPr lang="en-US" altLang="ko-KR" sz="6400" b="1" dirty="0"/>
              <a:t>Q</a:t>
            </a:r>
            <a:r>
              <a:rPr lang="ko-KR" altLang="en-US" sz="6400" b="1" dirty="0"/>
              <a:t>값</a:t>
            </a:r>
            <a:r>
              <a:rPr lang="en-US" altLang="ko-KR" sz="6400" b="1" dirty="0"/>
              <a:t>: </a:t>
            </a:r>
            <a:r>
              <a:rPr lang="ko-KR" altLang="en-US" sz="6400" dirty="0"/>
              <a:t>강화학습의 목표는 미래의 보상을 극대화하는 것이다</a:t>
            </a:r>
            <a:r>
              <a:rPr lang="en-US" altLang="ko-KR" sz="6400" dirty="0"/>
              <a:t>. </a:t>
            </a:r>
            <a:r>
              <a:rPr lang="ko-KR" altLang="en-US" sz="6400" dirty="0"/>
              <a:t>그러므로</a:t>
            </a:r>
            <a:r>
              <a:rPr lang="en-US" altLang="ko-KR" sz="6400" dirty="0"/>
              <a:t>, </a:t>
            </a:r>
            <a:r>
              <a:rPr lang="ko-KR" altLang="en-US" sz="6400" dirty="0"/>
              <a:t>다음 상태 </a:t>
            </a:r>
            <a:r>
              <a:rPr lang="en-US" altLang="ko-KR" sz="6400" dirty="0"/>
              <a:t>s′ </a:t>
            </a:r>
            <a:r>
              <a:rPr lang="ko-KR" altLang="en-US" sz="6400" dirty="0"/>
              <a:t>에서 취할 수 있는 모든 행동에 대해 최대 </a:t>
            </a:r>
            <a:r>
              <a:rPr lang="en-US" altLang="ko-KR" sz="6400" dirty="0"/>
              <a:t>Q</a:t>
            </a:r>
            <a:r>
              <a:rPr lang="ko-KR" altLang="en-US" sz="6400" dirty="0"/>
              <a:t>값                        를 계산한다</a:t>
            </a:r>
            <a:r>
              <a:rPr lang="en-US" altLang="ko-KR" sz="6400" dirty="0"/>
              <a:t>. </a:t>
            </a:r>
            <a:r>
              <a:rPr lang="ko-KR" altLang="en-US" sz="6400" dirty="0"/>
              <a:t>이는 네트워크가 학습을 통해 업데이트해야 할 </a:t>
            </a:r>
            <a:r>
              <a:rPr lang="ko-KR" altLang="en-US" sz="6400" b="1" dirty="0"/>
              <a:t>목표 </a:t>
            </a:r>
            <a:r>
              <a:rPr lang="en-US" altLang="ko-KR" sz="6400" b="1" dirty="0"/>
              <a:t>Q</a:t>
            </a:r>
            <a:r>
              <a:rPr lang="ko-KR" altLang="en-US" sz="6400" b="1" dirty="0"/>
              <a:t>값</a:t>
            </a:r>
            <a:r>
              <a:rPr lang="en-US" altLang="ko-KR" sz="6400" b="1" dirty="0"/>
              <a:t>(target Q-value)</a:t>
            </a:r>
            <a:r>
              <a:rPr lang="ko-KR" altLang="en-US" sz="6400" dirty="0"/>
              <a:t> 계산에 사용된다</a:t>
            </a:r>
            <a:r>
              <a:rPr lang="en-US" altLang="ko-KR" sz="6400" dirty="0"/>
              <a:t>.</a:t>
            </a:r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6400" b="1" dirty="0"/>
              <a:t>손실 함수 계산</a:t>
            </a:r>
            <a:r>
              <a:rPr lang="en-US" altLang="ko-KR" sz="6400" b="1" dirty="0"/>
              <a:t>:</a:t>
            </a:r>
            <a:r>
              <a:rPr lang="en-US" altLang="ko-KR" sz="6400" dirty="0"/>
              <a:t> </a:t>
            </a:r>
            <a:r>
              <a:rPr lang="ko-KR" altLang="en-US" sz="6400" dirty="0"/>
              <a:t>강화학습에서는 벨만 방정식</a:t>
            </a:r>
            <a:r>
              <a:rPr lang="en-US" altLang="ko-KR" sz="6400" dirty="0"/>
              <a:t>(Bellman Equation) </a:t>
            </a:r>
            <a:r>
              <a:rPr lang="ko-KR" altLang="en-US" sz="6400" dirty="0"/>
              <a:t>을 기반으로 </a:t>
            </a:r>
            <a:r>
              <a:rPr lang="en-US" altLang="ko-KR" sz="6400" dirty="0"/>
              <a:t>Q</a:t>
            </a:r>
            <a:r>
              <a:rPr lang="ko-KR" altLang="en-US" sz="6400" dirty="0"/>
              <a:t>값을 업데이트한다</a:t>
            </a:r>
            <a:r>
              <a:rPr lang="en-US" altLang="ko-KR" sz="6400" dirty="0"/>
              <a:t>. </a:t>
            </a:r>
            <a:r>
              <a:rPr lang="ko-KR" altLang="en-US" sz="6400" b="1" dirty="0">
                <a:solidFill>
                  <a:srgbClr val="0070C0"/>
                </a:solidFill>
                <a:ea typeface="KoPub돋움체_Pro Bold" pitchFamily="18" charset="-127"/>
              </a:rPr>
              <a:t>그 이유는</a:t>
            </a:r>
            <a:r>
              <a:rPr lang="en-US" altLang="ko-KR" sz="6400" b="1" dirty="0">
                <a:solidFill>
                  <a:srgbClr val="0070C0"/>
                </a:solidFill>
                <a:ea typeface="KoPub돋움체_Pro Bold" pitchFamily="18" charset="-127"/>
              </a:rPr>
              <a:t>, </a:t>
            </a:r>
            <a:r>
              <a:rPr lang="ko-KR" altLang="en-US" sz="6400" b="1" dirty="0">
                <a:solidFill>
                  <a:srgbClr val="0070C0"/>
                </a:solidFill>
                <a:ea typeface="KoPub돋움체_Pro Bold" pitchFamily="18" charset="-127"/>
              </a:rPr>
              <a:t>현재 </a:t>
            </a:r>
            <a:r>
              <a:rPr lang="en-US" altLang="ko-KR" sz="6400" b="1" dirty="0">
                <a:solidFill>
                  <a:srgbClr val="0070C0"/>
                </a:solidFill>
                <a:ea typeface="KoPub돋움체_Pro Bold" pitchFamily="18" charset="-127"/>
              </a:rPr>
              <a:t>state</a:t>
            </a:r>
            <a:r>
              <a:rPr lang="ko-KR" altLang="en-US" sz="6400" b="1" dirty="0">
                <a:solidFill>
                  <a:srgbClr val="0070C0"/>
                </a:solidFill>
                <a:ea typeface="KoPub돋움체_Pro Bold" pitchFamily="18" charset="-127"/>
              </a:rPr>
              <a:t>에서의 </a:t>
            </a:r>
            <a:r>
              <a:rPr lang="ko-KR" altLang="en-US" sz="6400" b="1" dirty="0" err="1">
                <a:solidFill>
                  <a:srgbClr val="0070C0"/>
                </a:solidFill>
                <a:ea typeface="KoPub돋움체_Pro Bold" pitchFamily="18" charset="-127"/>
              </a:rPr>
              <a:t>최적값은</a:t>
            </a:r>
            <a:r>
              <a:rPr lang="ko-KR" altLang="en-US" sz="6400" b="1" dirty="0">
                <a:solidFill>
                  <a:srgbClr val="0070C0"/>
                </a:solidFill>
                <a:ea typeface="KoPub돋움체_Pro Bold" pitchFamily="18" charset="-127"/>
              </a:rPr>
              <a:t> 다음 </a:t>
            </a:r>
            <a:r>
              <a:rPr lang="en-US" altLang="ko-KR" sz="6400" b="1" dirty="0">
                <a:solidFill>
                  <a:srgbClr val="0070C0"/>
                </a:solidFill>
                <a:ea typeface="KoPub돋움체_Pro Bold" pitchFamily="18" charset="-127"/>
              </a:rPr>
              <a:t>state</a:t>
            </a:r>
            <a:r>
              <a:rPr lang="ko-KR" altLang="en-US" sz="6400" b="1" dirty="0">
                <a:solidFill>
                  <a:srgbClr val="0070C0"/>
                </a:solidFill>
                <a:ea typeface="KoPub돋움체_Pro Bold" pitchFamily="18" charset="-127"/>
              </a:rPr>
              <a:t>에서 </a:t>
            </a:r>
            <a:r>
              <a:rPr lang="en-US" altLang="ko-KR" sz="6400" b="1" dirty="0">
                <a:solidFill>
                  <a:srgbClr val="0070C0"/>
                </a:solidFill>
                <a:ea typeface="KoPub돋움체_Pro Bold" pitchFamily="18" charset="-127"/>
              </a:rPr>
              <a:t>a </a:t>
            </a:r>
            <a:r>
              <a:rPr lang="ko-KR" altLang="en-US" sz="6400" b="1" dirty="0">
                <a:solidFill>
                  <a:srgbClr val="0070C0"/>
                </a:solidFill>
                <a:ea typeface="KoPub돋움체_Pro Bold" pitchFamily="18" charset="-127"/>
              </a:rPr>
              <a:t>라는 행동을 </a:t>
            </a:r>
            <a:r>
              <a:rPr lang="ko-KR" altLang="en-US" sz="6400" b="1" dirty="0" err="1">
                <a:solidFill>
                  <a:srgbClr val="0070C0"/>
                </a:solidFill>
                <a:ea typeface="KoPub돋움체_Pro Bold" pitchFamily="18" charset="-127"/>
              </a:rPr>
              <a:t>할때</a:t>
            </a:r>
            <a:r>
              <a:rPr lang="ko-KR" altLang="en-US" sz="6400" b="1" dirty="0">
                <a:solidFill>
                  <a:srgbClr val="0070C0"/>
                </a:solidFill>
                <a:ea typeface="KoPub돋움체_Pro Bold" pitchFamily="18" charset="-127"/>
              </a:rPr>
              <a:t> 보상이 최고인 지점으로 이동하는 것이 합리적이기 때문이다</a:t>
            </a:r>
            <a:r>
              <a:rPr lang="en-US" altLang="ko-KR" sz="6400" b="1" dirty="0">
                <a:solidFill>
                  <a:srgbClr val="0070C0"/>
                </a:solidFill>
                <a:ea typeface="KoPub돋움체_Pro Bold" pitchFamily="18" charset="-127"/>
              </a:rPr>
              <a:t>.</a:t>
            </a:r>
            <a:endParaRPr lang="ko-KR" altLang="en-US" sz="6400" b="1" dirty="0">
              <a:solidFill>
                <a:srgbClr val="0070C0"/>
              </a:solidFill>
              <a:ea typeface="KoPub돋움체_Pro Bold" pitchFamily="18" charset="-127"/>
            </a:endParaRP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endParaRPr lang="en-US" altLang="ko-KR" sz="6400" dirty="0"/>
          </a:p>
          <a:p>
            <a:pPr lvl="1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6400" dirty="0"/>
              <a:t>손실</a:t>
            </a:r>
            <a:r>
              <a:rPr lang="en-US" altLang="ko-KR" sz="6400" dirty="0"/>
              <a:t>(loss)</a:t>
            </a:r>
            <a:r>
              <a:rPr lang="ko-KR" altLang="en-US" sz="6400" dirty="0"/>
              <a:t>은 예측 </a:t>
            </a:r>
            <a:r>
              <a:rPr lang="en-US" altLang="ko-KR" sz="6400" dirty="0"/>
              <a:t>Q</a:t>
            </a:r>
            <a:r>
              <a:rPr lang="ko-KR" altLang="en-US" sz="6400" dirty="0"/>
              <a:t>값과 목표 </a:t>
            </a:r>
            <a:r>
              <a:rPr lang="en-US" altLang="ko-KR" sz="6400" dirty="0"/>
              <a:t>Q</a:t>
            </a:r>
            <a:r>
              <a:rPr lang="ko-KR" altLang="en-US" sz="6400" dirty="0"/>
              <a:t>값 사이의 차이를 의미한다</a:t>
            </a:r>
            <a:r>
              <a:rPr lang="en-US" altLang="ko-KR" sz="6400" dirty="0"/>
              <a:t>. </a:t>
            </a:r>
            <a:r>
              <a:rPr lang="ko-KR" altLang="en-US" sz="6400" dirty="0"/>
              <a:t>일반적으로 평균 제곱 오차</a:t>
            </a:r>
            <a:r>
              <a:rPr lang="en-US" altLang="ko-KR" sz="6400" dirty="0"/>
              <a:t>(MSE)</a:t>
            </a:r>
            <a:r>
              <a:rPr lang="ko-KR" altLang="en-US" sz="6400" dirty="0"/>
              <a:t>를 사용하여 계산한다</a:t>
            </a:r>
            <a:r>
              <a:rPr lang="en-US" altLang="ko-KR" sz="6400" dirty="0"/>
              <a:t>.</a:t>
            </a:r>
            <a:endParaRPr lang="en-US" altLang="ko-KR" sz="64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C18878D-C34F-43A6-C307-D4D281799A1A}"/>
              </a:ext>
            </a:extLst>
          </p:cNvPr>
          <p:cNvSpPr txBox="1">
            <a:spLocks/>
          </p:cNvSpPr>
          <p:nvPr/>
        </p:nvSpPr>
        <p:spPr>
          <a:xfrm>
            <a:off x="721052" y="214704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1DEC13-8077-2DFB-25D9-010FC986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560" y="3083910"/>
            <a:ext cx="1501409" cy="3840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D23DB-85A3-DC81-35A7-17D68FBD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56" y="5234892"/>
            <a:ext cx="3804902" cy="534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C729B1-0A20-0426-D4AF-6802335AB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809" y="6207699"/>
            <a:ext cx="4234527" cy="4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965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40138-33A0-A3D7-DA0A-E9E4CB037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CBFACB8-3A73-8EB5-DC83-B1E608F7F010}"/>
              </a:ext>
            </a:extLst>
          </p:cNvPr>
          <p:cNvSpPr txBox="1">
            <a:spLocks/>
          </p:cNvSpPr>
          <p:nvPr/>
        </p:nvSpPr>
        <p:spPr>
          <a:xfrm>
            <a:off x="721052" y="214704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9B547504-C0DA-6927-74CE-00BE409BE6F7}"/>
              </a:ext>
            </a:extLst>
          </p:cNvPr>
          <p:cNvSpPr txBox="1">
            <a:spLocks/>
          </p:cNvSpPr>
          <p:nvPr/>
        </p:nvSpPr>
        <p:spPr>
          <a:xfrm>
            <a:off x="751725" y="1159203"/>
            <a:ext cx="10508440" cy="55809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900" b="1" dirty="0">
                <a:latin typeface="KoPub돋움체_Pro Bold" pitchFamily="18" charset="-127"/>
                <a:ea typeface="KoPub돋움체_Pro Bold" pitchFamily="18" charset="-127"/>
              </a:rPr>
              <a:t>수렴</a:t>
            </a:r>
            <a:r>
              <a:rPr lang="en-US" altLang="ko-KR" sz="1900" b="1" dirty="0">
                <a:latin typeface="KoPub돋움체_Pro Bold" pitchFamily="18" charset="-127"/>
                <a:ea typeface="KoPub돋움체_Pro Bold" pitchFamily="18" charset="-127"/>
              </a:rPr>
              <a:t>(Convergence) </a:t>
            </a:r>
            <a:r>
              <a:rPr lang="ko-KR" altLang="en-US" sz="1900" b="1" dirty="0">
                <a:latin typeface="KoPub돋움체_Pro Bold" pitchFamily="18" charset="-127"/>
                <a:ea typeface="KoPub돋움체_Pro Bold" pitchFamily="18" charset="-127"/>
              </a:rPr>
              <a:t>문제</a:t>
            </a:r>
            <a:endParaRPr lang="en-US" altLang="ko-KR" sz="19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700" dirty="0">
                <a:ea typeface="KoPub돋움체_Pro Bold" pitchFamily="18" charset="-127"/>
              </a:rPr>
              <a:t>DQN (Deep Q-Network)</a:t>
            </a:r>
            <a:r>
              <a:rPr lang="ko-KR" altLang="en-US" sz="1700" dirty="0">
                <a:ea typeface="KoPub돋움체_Pro Bold" pitchFamily="18" charset="-127"/>
              </a:rPr>
              <a:t>에서는 아래의 공식이 최종적으로 목적지에 수렴하는가 하는 문제가 있다</a:t>
            </a:r>
            <a:r>
              <a:rPr lang="en-US" altLang="ko-KR" sz="1700" dirty="0">
                <a:ea typeface="KoPub돋움체_Pro Bold" pitchFamily="18" charset="-127"/>
              </a:rPr>
              <a:t>. </a:t>
            </a:r>
            <a:r>
              <a:rPr lang="ko-KR" altLang="en-US" sz="1700" dirty="0">
                <a:ea typeface="KoPub돋움체_Pro Bold" pitchFamily="18" charset="-127"/>
              </a:rPr>
              <a:t>결론적으로는 수렴이 되지 않는데 다음과 같은 이유이다</a:t>
            </a:r>
            <a:r>
              <a:rPr lang="en-US" altLang="ko-KR" sz="1700" dirty="0">
                <a:ea typeface="KoPub돋움체_Pro Bold" pitchFamily="18" charset="-127"/>
              </a:rPr>
              <a:t>.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endParaRPr lang="en-US" altLang="ko-KR" sz="1700" dirty="0">
              <a:ea typeface="KoPub돋움체_Pro Bold" pitchFamily="18" charset="-127"/>
            </a:endParaRP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endParaRPr lang="en-US" altLang="ko-KR" sz="1700" dirty="0">
              <a:ea typeface="KoPub돋움체_Pro Bold" pitchFamily="18" charset="-127"/>
            </a:endParaRP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ko-KR" altLang="en-US" sz="1700" b="1" dirty="0"/>
              <a:t>   </a:t>
            </a:r>
            <a:r>
              <a:rPr lang="en-US" altLang="ko-KR" sz="1700" dirty="0">
                <a:ea typeface="KoPub돋움체_Pro Bold" pitchFamily="18" charset="-127"/>
                <a:sym typeface="Wingdings" panose="05000000000000000000" pitchFamily="2" charset="2"/>
              </a:rPr>
              <a:t>1. </a:t>
            </a:r>
            <a:r>
              <a:rPr lang="ko-KR" altLang="en-US" sz="1700" dirty="0">
                <a:ea typeface="KoPub돋움체_Pro Bold" pitchFamily="18" charset="-127"/>
              </a:rPr>
              <a:t>움직이는 </a:t>
            </a:r>
            <a:r>
              <a:rPr lang="en-US" altLang="ko-KR" sz="1700" dirty="0">
                <a:ea typeface="KoPub돋움체_Pro Bold" pitchFamily="18" charset="-127"/>
              </a:rPr>
              <a:t>Target Value </a:t>
            </a:r>
            <a:r>
              <a:rPr lang="ko-KR" altLang="en-US" sz="1700" dirty="0">
                <a:ea typeface="KoPub돋움체_Pro Bold" pitchFamily="18" charset="-127"/>
              </a:rPr>
              <a:t>문제 </a:t>
            </a:r>
            <a:r>
              <a:rPr lang="en-US" altLang="ko-KR" sz="1700" dirty="0">
                <a:ea typeface="KoPub돋움체_Pro Bold" pitchFamily="18" charset="-127"/>
                <a:sym typeface="Wingdings" panose="05000000000000000000" pitchFamily="2" charset="2"/>
              </a:rPr>
              <a:t> Non-stationary targets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ko-KR" altLang="en-US" sz="1700" b="1" dirty="0"/>
              <a:t>   </a:t>
            </a:r>
            <a:r>
              <a:rPr lang="en-US" altLang="ko-KR" sz="1700" dirty="0"/>
              <a:t>2. </a:t>
            </a:r>
            <a:r>
              <a:rPr lang="ko-KR" altLang="en-US" sz="1700" dirty="0"/>
              <a:t>상관성 있는 데이터</a:t>
            </a:r>
            <a:r>
              <a:rPr lang="en-US" altLang="ko-KR" sz="1700" dirty="0"/>
              <a:t>(</a:t>
            </a:r>
            <a:r>
              <a:rPr lang="en-US" altLang="ko-KR" sz="1700" dirty="0">
                <a:solidFill>
                  <a:srgbClr val="555555"/>
                </a:solidFill>
                <a:latin typeface="AppleSDGothicNeo"/>
              </a:rPr>
              <a:t>Sample</a:t>
            </a:r>
            <a:r>
              <a:rPr lang="ko-KR" altLang="en-US" sz="1700" dirty="0">
                <a:solidFill>
                  <a:srgbClr val="555555"/>
                </a:solidFill>
                <a:latin typeface="AppleSDGothicNeo"/>
              </a:rPr>
              <a:t> </a:t>
            </a:r>
            <a:r>
              <a:rPr lang="en-US" altLang="ko-KR" sz="1700" dirty="0">
                <a:solidFill>
                  <a:srgbClr val="555555"/>
                </a:solidFill>
                <a:latin typeface="AppleSDGothicNeo"/>
              </a:rPr>
              <a:t>correlation) </a:t>
            </a:r>
            <a:r>
              <a:rPr lang="ko-KR" altLang="ko-KR" sz="1700" dirty="0">
                <a:ea typeface="KoPub돋움체_Pro Bold" pitchFamily="18" charset="-127"/>
              </a:rPr>
              <a:t>문제</a:t>
            </a:r>
            <a:r>
              <a:rPr lang="en-US" altLang="ko-KR" sz="1700" dirty="0">
                <a:ea typeface="KoPub돋움체_Pro Bold" pitchFamily="18" charset="-127"/>
              </a:rPr>
              <a:t> </a:t>
            </a:r>
            <a:r>
              <a:rPr lang="en-US" altLang="ko-KR" sz="1700" dirty="0">
                <a:ea typeface="KoPub돋움체_Pro Bold" pitchFamily="18" charset="-127"/>
                <a:sym typeface="Wingdings" panose="05000000000000000000" pitchFamily="2" charset="2"/>
              </a:rPr>
              <a:t> correlations between samples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700" b="1" dirty="0">
                <a:solidFill>
                  <a:srgbClr val="0070C0"/>
                </a:solidFill>
                <a:ea typeface="KoPub돋움체_Pro Bold" pitchFamily="18" charset="-127"/>
                <a:sym typeface="Wingdings" panose="05000000000000000000" pitchFamily="2" charset="2"/>
              </a:rPr>
              <a:t>해결책 </a:t>
            </a:r>
            <a:r>
              <a:rPr lang="en-US" altLang="ko-KR" sz="1700" b="1" dirty="0">
                <a:solidFill>
                  <a:srgbClr val="0070C0"/>
                </a:solidFill>
                <a:ea typeface="KoPub돋움체_Pro Bold" pitchFamily="18" charset="-127"/>
                <a:sym typeface="Wingdings" panose="05000000000000000000" pitchFamily="2" charset="2"/>
              </a:rPr>
              <a:t>:</a:t>
            </a:r>
            <a:r>
              <a:rPr lang="en-US" altLang="ko-KR" sz="1700" dirty="0">
                <a:ea typeface="KoPub돋움체_Pro Bold" pitchFamily="18" charset="-127"/>
                <a:sym typeface="Wingdings" panose="05000000000000000000" pitchFamily="2" charset="2"/>
              </a:rPr>
              <a:t> </a:t>
            </a: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700" dirty="0">
                <a:ea typeface="KoPub돋움체_Pro Bold" pitchFamily="18" charset="-127"/>
              </a:rPr>
              <a:t>   1. </a:t>
            </a:r>
            <a:r>
              <a:rPr lang="ko-KR" altLang="en-US" sz="1700" dirty="0">
                <a:ea typeface="KoPub돋움체_Pro Bold" pitchFamily="18" charset="-127"/>
              </a:rPr>
              <a:t>네트워크를 깊게</a:t>
            </a:r>
            <a:r>
              <a:rPr lang="en-US" altLang="ko-KR" sz="1700" dirty="0">
                <a:ea typeface="KoPub돋움체_Pro Bold" pitchFamily="18" charset="-127"/>
              </a:rPr>
              <a:t>(Deep)</a:t>
            </a:r>
            <a:r>
              <a:rPr lang="ko-KR" altLang="en-US" sz="1700" dirty="0">
                <a:ea typeface="KoPub돋움체_Pro Bold" pitchFamily="18" charset="-127"/>
              </a:rPr>
              <a:t> </a:t>
            </a:r>
            <a:r>
              <a:rPr lang="ko-KR" altLang="en-US" sz="1700" dirty="0" err="1">
                <a:ea typeface="KoPub돋움체_Pro Bold" pitchFamily="18" charset="-127"/>
              </a:rPr>
              <a:t>만듬</a:t>
            </a:r>
            <a:endParaRPr lang="en-US" altLang="ko-KR" sz="1700" dirty="0">
              <a:ea typeface="KoPub돋움체_Pro Bold" pitchFamily="18" charset="-127"/>
            </a:endParaRP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700" dirty="0">
                <a:ea typeface="KoPub돋움체_Pro Bold" pitchFamily="18" charset="-127"/>
              </a:rPr>
              <a:t>   2.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경험 리플레이(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Experience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Replay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적용</a:t>
            </a:r>
            <a:endParaRPr kumimoji="0" lang="en-US" altLang="ko-KR" sz="1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r>
              <a:rPr lang="en-US" altLang="ko-KR" sz="1700" dirty="0">
                <a:latin typeface="Arial" panose="020B0604020202020204" pitchFamily="34" charset="0"/>
              </a:rPr>
              <a:t>    3. </a:t>
            </a:r>
            <a:r>
              <a:rPr lang="ko-KR" altLang="en-US" sz="1700" dirty="0">
                <a:latin typeface="Arial" panose="020B0604020202020204" pitchFamily="34" charset="0"/>
              </a:rPr>
              <a:t>목표네트워크 생성</a:t>
            </a:r>
            <a:r>
              <a:rPr lang="en-US" altLang="ko-KR" sz="1700" dirty="0">
                <a:latin typeface="Arial" panose="020B0604020202020204" pitchFamily="34" charset="0"/>
              </a:rPr>
              <a:t>(create a target network)</a:t>
            </a:r>
            <a:endParaRPr kumimoji="0" lang="ko-KR" altLang="ko-KR" sz="1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lnSpc>
                <a:spcPct val="200000"/>
              </a:lnSpc>
              <a:buClr>
                <a:schemeClr val="accent2"/>
              </a:buClr>
              <a:buNone/>
            </a:pPr>
            <a:endParaRPr lang="en-US" altLang="ko-KR" sz="1600" dirty="0"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E2708B-F29F-23B8-3A12-8467C30A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57" y="2678802"/>
            <a:ext cx="5558408" cy="906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F27726-8323-E403-AF13-B18A791D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80" y="4848468"/>
            <a:ext cx="2984740" cy="2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145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52E546DC-A68D-5948-621E-AB31CC1DCA26}"/>
              </a:ext>
            </a:extLst>
          </p:cNvPr>
          <p:cNvSpPr txBox="1">
            <a:spLocks/>
          </p:cNvSpPr>
          <p:nvPr/>
        </p:nvSpPr>
        <p:spPr>
          <a:xfrm>
            <a:off x="751725" y="1159203"/>
            <a:ext cx="10508440" cy="5531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800" b="1" dirty="0">
                <a:ea typeface="KoPub돋움체_Pro Bold" pitchFamily="18" charset="-127"/>
              </a:rPr>
              <a:t>움직이는 </a:t>
            </a:r>
            <a:r>
              <a:rPr lang="en-US" altLang="ko-KR" sz="1800" b="1" dirty="0">
                <a:ea typeface="KoPub돋움체_Pro Bold" pitchFamily="18" charset="-127"/>
              </a:rPr>
              <a:t>Target Value </a:t>
            </a:r>
            <a:r>
              <a:rPr lang="ko-KR" altLang="en-US" sz="1800" b="1" dirty="0">
                <a:ea typeface="KoPub돋움체_Pro Bold" pitchFamily="18" charset="-127"/>
              </a:rPr>
              <a:t>문제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ea typeface="KoPub돋움체_Pro Bold" pitchFamily="18" charset="-127"/>
              </a:rPr>
              <a:t>움직이는 </a:t>
            </a:r>
            <a:r>
              <a:rPr lang="en-US" altLang="ko-KR" sz="1600" b="1" dirty="0">
                <a:ea typeface="KoPub돋움체_Pro Bold" pitchFamily="18" charset="-127"/>
              </a:rPr>
              <a:t>Target Value </a:t>
            </a:r>
            <a:r>
              <a:rPr lang="ko-KR" altLang="en-US" sz="1600" b="1" dirty="0">
                <a:ea typeface="KoPub돋움체_Pro Bold" pitchFamily="18" charset="-127"/>
              </a:rPr>
              <a:t>문제</a:t>
            </a:r>
            <a:r>
              <a:rPr lang="en-US" altLang="ko-KR" sz="1600" b="1" dirty="0">
                <a:ea typeface="KoPub돋움체_Pro Bold" pitchFamily="18" charset="-127"/>
              </a:rPr>
              <a:t>:</a:t>
            </a:r>
            <a:r>
              <a:rPr lang="en-US" altLang="ko-KR" sz="1600" dirty="0">
                <a:ea typeface="KoPub돋움체_Pro Bold" pitchFamily="18" charset="-127"/>
              </a:rPr>
              <a:t> Prediction</a:t>
            </a:r>
            <a:r>
              <a:rPr lang="ko-KR" altLang="en-US" sz="1600" dirty="0" err="1">
                <a:ea typeface="KoPub돋움체_Pro Bold" pitchFamily="18" charset="-127"/>
              </a:rPr>
              <a:t>해야하는</a:t>
            </a:r>
            <a:r>
              <a:rPr lang="ko-KR" altLang="en-US" sz="1600" dirty="0">
                <a:ea typeface="KoPub돋움체_Pro Bold" pitchFamily="18" charset="-127"/>
              </a:rPr>
              <a:t> </a:t>
            </a:r>
            <a:r>
              <a:rPr lang="en-US" altLang="ko-KR" sz="1600" dirty="0">
                <a:ea typeface="KoPub돋움체_Pro Bold" pitchFamily="18" charset="-127"/>
              </a:rPr>
              <a:t>Q(</a:t>
            </a:r>
            <a:r>
              <a:rPr lang="en-US" altLang="ko-KR" sz="1600" dirty="0" err="1">
                <a:ea typeface="KoPub돋움체_Pro Bold" pitchFamily="18" charset="-127"/>
              </a:rPr>
              <a:t>s,a</a:t>
            </a:r>
            <a:r>
              <a:rPr lang="en-US" altLang="ko-KR" sz="1600" dirty="0">
                <a:ea typeface="KoPub돋움체_Pro Bold" pitchFamily="18" charset="-127"/>
              </a:rPr>
              <a:t>)</a:t>
            </a:r>
            <a:r>
              <a:rPr lang="ko-KR" altLang="en-US" sz="1600" dirty="0">
                <a:ea typeface="KoPub돋움체_Pro Bold" pitchFamily="18" charset="-127"/>
              </a:rPr>
              <a:t>와 </a:t>
            </a:r>
            <a:r>
              <a:rPr lang="ko-KR" altLang="en-US" sz="1600" dirty="0" err="1">
                <a:ea typeface="KoPub돋움체_Pro Bold" pitchFamily="18" charset="-127"/>
              </a:rPr>
              <a:t>학습시</a:t>
            </a:r>
            <a:r>
              <a:rPr lang="ko-KR" altLang="en-US" sz="1600" dirty="0">
                <a:ea typeface="KoPub돋움체_Pro Bold" pitchFamily="18" charset="-127"/>
              </a:rPr>
              <a:t> </a:t>
            </a:r>
            <a:r>
              <a:rPr lang="ko-KR" altLang="en-US" sz="1600" dirty="0" err="1">
                <a:ea typeface="KoPub돋움체_Pro Bold" pitchFamily="18" charset="-127"/>
              </a:rPr>
              <a:t>목표값으로</a:t>
            </a:r>
            <a:r>
              <a:rPr lang="ko-KR" altLang="en-US" sz="1600" dirty="0">
                <a:ea typeface="KoPub돋움체_Pro Bold" pitchFamily="18" charset="-127"/>
              </a:rPr>
              <a:t> 설정해야 하는 </a:t>
            </a:r>
            <a:endParaRPr lang="en-US" altLang="ko-KR" sz="1600" dirty="0">
              <a:ea typeface="KoPub돋움체_Pro Bold" pitchFamily="18" charset="-127"/>
            </a:endParaRPr>
          </a:p>
          <a:p>
            <a:pPr marL="0" indent="0" algn="l" latinLnBrk="1">
              <a:lnSpc>
                <a:spcPct val="150000"/>
              </a:lnSpc>
              <a:buNone/>
            </a:pPr>
            <a:r>
              <a:rPr lang="en-US" altLang="ko-KR" sz="1600" dirty="0">
                <a:ea typeface="KoPub돋움체_Pro Bold" pitchFamily="18" charset="-127"/>
              </a:rPr>
              <a:t>         Target</a:t>
            </a:r>
            <a:r>
              <a:rPr lang="ko-KR" altLang="en-US" sz="1600" dirty="0">
                <a:ea typeface="KoPub돋움체_Pro Bold" pitchFamily="18" charset="-127"/>
              </a:rPr>
              <a:t>의 </a:t>
            </a:r>
            <a:r>
              <a:rPr lang="en-US" altLang="ko-KR" sz="1600" dirty="0">
                <a:ea typeface="KoPub돋움체_Pro Bold" pitchFamily="18" charset="-127"/>
              </a:rPr>
              <a:t>Q(</a:t>
            </a:r>
            <a:r>
              <a:rPr lang="en-US" altLang="ko-KR" sz="1600" dirty="0" err="1">
                <a:ea typeface="KoPub돋움체_Pro Bold" pitchFamily="18" charset="-127"/>
              </a:rPr>
              <a:t>s',a</a:t>
            </a:r>
            <a:r>
              <a:rPr lang="en-US" altLang="ko-KR" sz="1600" dirty="0">
                <a:ea typeface="KoPub돋움체_Pro Bold" pitchFamily="18" charset="-127"/>
              </a:rPr>
              <a:t>’)</a:t>
            </a:r>
            <a:r>
              <a:rPr lang="ko-KR" altLang="en-US" sz="1600" b="1" dirty="0">
                <a:solidFill>
                  <a:srgbClr val="0070C0"/>
                </a:solidFill>
                <a:ea typeface="KoPub돋움체_Pro Bold" pitchFamily="18" charset="-127"/>
              </a:rPr>
              <a:t>가 동일한 </a:t>
            </a:r>
            <a:r>
              <a:rPr lang="ko-KR" altLang="en-US" sz="1600" b="1" dirty="0" err="1">
                <a:solidFill>
                  <a:srgbClr val="0070C0"/>
                </a:solidFill>
                <a:ea typeface="KoPub돋움체_Pro Bold" pitchFamily="18" charset="-127"/>
              </a:rPr>
              <a:t>네크워크를</a:t>
            </a:r>
            <a:r>
              <a:rPr lang="ko-KR" altLang="en-US" sz="1600" b="1" dirty="0">
                <a:solidFill>
                  <a:srgbClr val="0070C0"/>
                </a:solidFill>
                <a:ea typeface="KoPub돋움체_Pro Bold" pitchFamily="18" charset="-127"/>
              </a:rPr>
              <a:t> 사용하고 있어 학습이 원활하지 못하다는 문제</a:t>
            </a:r>
            <a:r>
              <a:rPr lang="en-US" altLang="ko-KR" sz="1600" dirty="0">
                <a:ea typeface="KoPub돋움체_Pro Bold" pitchFamily="18" charset="-127"/>
              </a:rPr>
              <a:t>.</a:t>
            </a:r>
          </a:p>
          <a:p>
            <a:pPr marL="0" indent="0" algn="l" latinLnBrk="1">
              <a:lnSpc>
                <a:spcPct val="150000"/>
              </a:lnSpc>
              <a:buNone/>
            </a:pPr>
            <a:r>
              <a:rPr lang="ko-KR" altLang="en-US" sz="1600" dirty="0">
                <a:ea typeface="KoPub돋움체_Pro Bold" pitchFamily="18" charset="-127"/>
              </a:rPr>
              <a:t>          </a:t>
            </a:r>
            <a:r>
              <a:rPr lang="en-US" altLang="ko-KR" sz="1600" dirty="0">
                <a:ea typeface="KoPub돋움체_Pro Bold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ea typeface="KoPub돋움체_Pro Bold" pitchFamily="18" charset="-127"/>
              </a:rPr>
              <a:t>즉</a:t>
            </a:r>
            <a:r>
              <a:rPr lang="en-US" altLang="ko-KR" sz="1600" dirty="0">
                <a:ea typeface="KoPub돋움체_Pro Bold" pitchFamily="18" charset="-127"/>
              </a:rPr>
              <a:t>, </a:t>
            </a:r>
            <a:r>
              <a:rPr lang="ko-KR" altLang="en-US" sz="1600" dirty="0">
                <a:ea typeface="KoPub돋움체_Pro Bold" pitchFamily="18" charset="-127"/>
              </a:rPr>
              <a:t>하나의 네트워크를 사용함으로써 발생되는 문제임</a:t>
            </a:r>
            <a:endParaRPr lang="en-US" altLang="ko-KR" sz="1600" dirty="0"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ko-KR" altLang="ko-KR" sz="1600" b="1" dirty="0">
                <a:ea typeface="KoPub돋움체_Pro Bold" pitchFamily="18" charset="-127"/>
              </a:rPr>
              <a:t>타깃 값의 변화:</a:t>
            </a:r>
            <a:r>
              <a:rPr lang="ko-KR" altLang="ko-KR" sz="1600" dirty="0">
                <a:ea typeface="KoPub돋움체_Pro Bold" pitchFamily="18" charset="-127"/>
              </a:rPr>
              <a:t> </a:t>
            </a:r>
            <a:r>
              <a:rPr lang="ko-KR" altLang="ko-KR" sz="1600" dirty="0" err="1">
                <a:ea typeface="KoPub돋움체_Pro Bold" pitchFamily="18" charset="-127"/>
              </a:rPr>
              <a:t>DQN에서는</a:t>
            </a:r>
            <a:r>
              <a:rPr lang="ko-KR" altLang="ko-KR" sz="1600" dirty="0">
                <a:ea typeface="KoPub돋움체_Pro Bold" pitchFamily="18" charset="-127"/>
              </a:rPr>
              <a:t> </a:t>
            </a:r>
            <a:r>
              <a:rPr lang="ko-KR" altLang="ko-KR" sz="1600" dirty="0" err="1">
                <a:ea typeface="KoPub돋움체_Pro Bold" pitchFamily="18" charset="-127"/>
              </a:rPr>
              <a:t>Q값을</a:t>
            </a:r>
            <a:r>
              <a:rPr lang="ko-KR" altLang="ko-KR" sz="1600" dirty="0">
                <a:ea typeface="KoPub돋움체_Pro Bold" pitchFamily="18" charset="-127"/>
              </a:rPr>
              <a:t> 근사하기 위해 신경망을 사용</a:t>
            </a:r>
            <a:r>
              <a:rPr lang="ko-KR" altLang="en-US" sz="1600" dirty="0">
                <a:ea typeface="KoPub돋움체_Pro Bold" pitchFamily="18" charset="-127"/>
              </a:rPr>
              <a:t>한</a:t>
            </a:r>
            <a:r>
              <a:rPr lang="ko-KR" altLang="ko-KR" sz="1600" dirty="0">
                <a:ea typeface="KoPub돋움체_Pro Bold" pitchFamily="18" charset="-127"/>
              </a:rPr>
              <a:t>다. 이 신경망은 학습 과정에서 계속해서 업데이트되기 때문에, 타깃 값도 동적으로 변하게 </a:t>
            </a:r>
            <a:r>
              <a:rPr lang="ko-KR" altLang="en-US" sz="1600" dirty="0">
                <a:ea typeface="KoPub돋움체_Pro Bold" pitchFamily="18" charset="-127"/>
              </a:rPr>
              <a:t>된</a:t>
            </a:r>
            <a:r>
              <a:rPr lang="ko-KR" altLang="ko-KR" sz="1600" dirty="0">
                <a:ea typeface="KoPub돋움체_Pro Bold" pitchFamily="18" charset="-127"/>
              </a:rPr>
              <a:t>다.</a:t>
            </a:r>
            <a:endParaRPr lang="en-US" altLang="ko-KR" sz="1600" dirty="0"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ko-KR" altLang="ko-KR" sz="1600" dirty="0" err="1">
                <a:ea typeface="KoPub돋움체_Pro Bold" pitchFamily="18" charset="-127"/>
              </a:rPr>
              <a:t>Q</a:t>
            </a:r>
            <a:r>
              <a:rPr lang="ko-KR" altLang="ko-KR" sz="1600" dirty="0">
                <a:ea typeface="KoPub돋움체_Pro Bold" pitchFamily="18" charset="-127"/>
              </a:rPr>
              <a:t>(</a:t>
            </a:r>
            <a:r>
              <a:rPr lang="ko-KR" altLang="ko-KR" sz="1600" dirty="0" err="1">
                <a:ea typeface="KoPub돋움체_Pro Bold" pitchFamily="18" charset="-127"/>
              </a:rPr>
              <a:t>s</a:t>
            </a:r>
            <a:r>
              <a:rPr lang="ko-KR" altLang="ko-KR" sz="1600" dirty="0">
                <a:ea typeface="KoPub돋움체_Pro Bold" pitchFamily="18" charset="-127"/>
              </a:rPr>
              <a:t>＇, </a:t>
            </a:r>
            <a:r>
              <a:rPr lang="ko-KR" altLang="ko-KR" sz="1600" dirty="0" err="1">
                <a:ea typeface="KoPub돋움체_Pro Bold" pitchFamily="18" charset="-127"/>
              </a:rPr>
              <a:t>a</a:t>
            </a:r>
            <a:r>
              <a:rPr lang="ko-KR" altLang="ko-KR" sz="1600" dirty="0">
                <a:ea typeface="KoPub돋움체_Pro Bold" pitchFamily="18" charset="-127"/>
              </a:rPr>
              <a:t>) 값은 같은 네트워크에서 추정되며, 네트워크가 학습할 때마다 가중치</a:t>
            </a:r>
            <a:r>
              <a:rPr lang="en-US" altLang="ko-KR" sz="1600" dirty="0">
                <a:ea typeface="KoPub돋움체_Pro Bold" pitchFamily="18" charset="-127"/>
              </a:rPr>
              <a:t>(</a:t>
            </a:r>
            <a:r>
              <a:rPr lang="el-GR" altLang="ko-KR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altLang="ko-KR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600" dirty="0">
                <a:ea typeface="KoPub돋움체_Pro Bold" pitchFamily="18" charset="-127"/>
              </a:rPr>
              <a:t>)</a:t>
            </a:r>
            <a:r>
              <a:rPr lang="ko-KR" altLang="ko-KR" sz="1600" dirty="0">
                <a:ea typeface="KoPub돋움체_Pro Bold" pitchFamily="18" charset="-127"/>
              </a:rPr>
              <a:t>가 변동하게 </a:t>
            </a:r>
            <a:r>
              <a:rPr lang="ko-KR" altLang="en-US" sz="1600" dirty="0">
                <a:ea typeface="KoPub돋움체_Pro Bold" pitchFamily="18" charset="-127"/>
              </a:rPr>
              <a:t>된</a:t>
            </a:r>
            <a:r>
              <a:rPr lang="ko-KR" altLang="ko-KR" sz="1600" dirty="0">
                <a:ea typeface="KoPub돋움체_Pro Bold" pitchFamily="18" charset="-127"/>
              </a:rPr>
              <a:t>다.</a:t>
            </a:r>
            <a:r>
              <a:rPr lang="en-US" altLang="ko-KR" sz="1600" dirty="0">
                <a:ea typeface="KoPub돋움체_Pro Bold" pitchFamily="18" charset="-127"/>
              </a:rPr>
              <a:t> 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ea typeface="KoPub돋움체_Pro Bold" pitchFamily="18" charset="-127"/>
              </a:rPr>
              <a:t>   </a:t>
            </a:r>
            <a:r>
              <a:rPr lang="ko-KR" altLang="ko-KR" sz="1600" dirty="0">
                <a:ea typeface="KoPub돋움체_Pro Bold" pitchFamily="18" charset="-127"/>
              </a:rPr>
              <a:t>그 결과, 타깃 값도 자주 변동</a:t>
            </a:r>
            <a:r>
              <a:rPr lang="ko-KR" altLang="en-US" sz="1600" dirty="0">
                <a:ea typeface="KoPub돋움체_Pro Bold" pitchFamily="18" charset="-127"/>
              </a:rPr>
              <a:t>한다</a:t>
            </a:r>
            <a:r>
              <a:rPr lang="en-US" altLang="ko-KR" sz="1600" dirty="0">
                <a:ea typeface="KoPub돋움체_Pro Bold" pitchFamily="18" charset="-127"/>
              </a:rPr>
              <a:t>.</a:t>
            </a:r>
            <a:endParaRPr lang="ko-KR" altLang="ko-KR" sz="1600" dirty="0">
              <a:ea typeface="KoPub돋움체_Pro Bold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0CCA99-6078-3B17-C4FB-10BDC3974A64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DD693F-F610-5DC4-C0E2-2ADED007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69" y="3247857"/>
            <a:ext cx="6061140" cy="14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158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52E546DC-A68D-5948-621E-AB31CC1DCA26}"/>
              </a:ext>
            </a:extLst>
          </p:cNvPr>
          <p:cNvSpPr txBox="1">
            <a:spLocks/>
          </p:cNvSpPr>
          <p:nvPr/>
        </p:nvSpPr>
        <p:spPr>
          <a:xfrm>
            <a:off x="751725" y="1159203"/>
            <a:ext cx="10508440" cy="5531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ko-KR" altLang="en-US" sz="1800" b="1" dirty="0">
                <a:ea typeface="KoPub돋움체_Pro Bold" pitchFamily="18" charset="-127"/>
              </a:rPr>
              <a:t>움직이는 </a:t>
            </a:r>
            <a:r>
              <a:rPr lang="en-US" altLang="ko-KR" sz="1800" b="1" dirty="0">
                <a:ea typeface="KoPub돋움체_Pro Bold" pitchFamily="18" charset="-127"/>
              </a:rPr>
              <a:t>Target Value </a:t>
            </a:r>
            <a:r>
              <a:rPr lang="ko-KR" altLang="en-US" sz="1800" b="1" dirty="0">
                <a:ea typeface="KoPub돋움체_Pro Bold" pitchFamily="18" charset="-127"/>
              </a:rPr>
              <a:t>문제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ko-KR" altLang="ko-KR" sz="1600" b="1" dirty="0">
                <a:ea typeface="KoPub돋움체_Pro Bold" pitchFamily="18" charset="-127"/>
              </a:rPr>
              <a:t>불안정성:</a:t>
            </a:r>
            <a:r>
              <a:rPr lang="ko-KR" altLang="ko-KR" sz="1600" dirty="0">
                <a:ea typeface="KoPub돋움체_Pro Bold" pitchFamily="18" charset="-127"/>
              </a:rPr>
              <a:t> </a:t>
            </a:r>
            <a:r>
              <a:rPr lang="ko-KR" altLang="ko-KR" sz="1600" dirty="0" err="1">
                <a:ea typeface="KoPub돋움체_Pro Bold" pitchFamily="18" charset="-127"/>
              </a:rPr>
              <a:t>Q-learning은</a:t>
            </a:r>
            <a:r>
              <a:rPr lang="ko-KR" altLang="ko-KR" sz="1600" dirty="0">
                <a:ea typeface="KoPub돋움체_Pro Bold" pitchFamily="18" charset="-127"/>
              </a:rPr>
              <a:t> 현재 네트워크가 예측한 값을 기반으로 학습하기 때문에, 타깃 값이 자주 변하면 학습이 불안정해질 수 있다. 구체적으로는 다음과 같은 문제들이 발생</a:t>
            </a:r>
            <a:r>
              <a:rPr lang="ko-KR" altLang="en-US" sz="1600" dirty="0">
                <a:ea typeface="KoPub돋움체_Pro Bold" pitchFamily="18" charset="-127"/>
              </a:rPr>
              <a:t>한</a:t>
            </a:r>
            <a:r>
              <a:rPr lang="ko-KR" altLang="ko-KR" sz="1600" dirty="0">
                <a:ea typeface="KoPub돋움체_Pro Bold" pitchFamily="18" charset="-127"/>
              </a:rPr>
              <a:t>다:</a:t>
            </a:r>
            <a:r>
              <a:rPr lang="en-US" altLang="ko-KR" sz="1600" dirty="0">
                <a:ea typeface="KoPub돋움체_Pro Bold" pitchFamily="18" charset="-127"/>
              </a:rPr>
              <a:t> 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ea typeface="KoPub돋움체_Pro Bold" pitchFamily="18" charset="-127"/>
              </a:rPr>
              <a:t>   - </a:t>
            </a:r>
            <a:r>
              <a:rPr lang="ko-KR" altLang="ko-KR" sz="1600" b="1" dirty="0" err="1">
                <a:ea typeface="KoPub돋움체_Pro Bold" pitchFamily="18" charset="-127"/>
              </a:rPr>
              <a:t>Q값의</a:t>
            </a:r>
            <a:r>
              <a:rPr lang="ko-KR" altLang="ko-KR" sz="1600" b="1" dirty="0">
                <a:ea typeface="KoPub돋움체_Pro Bold" pitchFamily="18" charset="-127"/>
              </a:rPr>
              <a:t> 폭발적인 변화:</a:t>
            </a:r>
            <a:r>
              <a:rPr lang="ko-KR" altLang="ko-KR" sz="1600" dirty="0">
                <a:ea typeface="KoPub돋움체_Pro Bold" pitchFamily="18" charset="-127"/>
              </a:rPr>
              <a:t> 타깃 값이 너무 자주 변동하면 학습 과정에서 </a:t>
            </a:r>
            <a:r>
              <a:rPr lang="ko-KR" altLang="ko-KR" sz="1600" dirty="0" err="1">
                <a:ea typeface="KoPub돋움체_Pro Bold" pitchFamily="18" charset="-127"/>
              </a:rPr>
              <a:t>Q값이</a:t>
            </a:r>
            <a:r>
              <a:rPr lang="ko-KR" altLang="ko-KR" sz="1600" dirty="0">
                <a:ea typeface="KoPub돋움체_Pro Bold" pitchFamily="18" charset="-127"/>
              </a:rPr>
              <a:t> 과도하게 변하거나, 급격하게 </a:t>
            </a:r>
            <a:endParaRPr lang="en-US" altLang="ko-KR" sz="1600" dirty="0">
              <a:ea typeface="KoPub돋움체_Pro Bold" pitchFamily="18" charset="-127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ea typeface="KoPub돋움체_Pro Bold" pitchFamily="18" charset="-127"/>
              </a:rPr>
              <a:t>     </a:t>
            </a:r>
            <a:r>
              <a:rPr lang="ko-KR" altLang="ko-KR" sz="1600" dirty="0">
                <a:ea typeface="KoPub돋움체_Pro Bold" pitchFamily="18" charset="-127"/>
              </a:rPr>
              <a:t>진동할 수 있다.</a:t>
            </a:r>
            <a:endParaRPr lang="en-US" altLang="ko-KR" sz="1600" dirty="0">
              <a:ea typeface="KoPub돋움체_Pro Bold" pitchFamily="18" charset="-127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ea typeface="KoPub돋움체_Pro Bold" pitchFamily="18" charset="-127"/>
              </a:rPr>
              <a:t>   - </a:t>
            </a:r>
            <a:r>
              <a:rPr lang="ko-KR" altLang="ko-KR" sz="1600" b="1" dirty="0">
                <a:ea typeface="KoPub돋움체_Pro Bold" pitchFamily="18" charset="-127"/>
              </a:rPr>
              <a:t>발산:</a:t>
            </a:r>
            <a:r>
              <a:rPr lang="ko-KR" altLang="ko-KR" sz="1600" dirty="0">
                <a:ea typeface="KoPub돋움체_Pro Bold" pitchFamily="18" charset="-127"/>
              </a:rPr>
              <a:t> 네트워크가 수렴하지 않고 발산할 수 있습니다. 즉, 네트워크가 안정적으로 학습하지 못하고 </a:t>
            </a:r>
            <a:r>
              <a:rPr lang="ko-KR" altLang="ko-KR" sz="1600" dirty="0" err="1">
                <a:ea typeface="KoPub돋움체_Pro Bold" pitchFamily="18" charset="-127"/>
              </a:rPr>
              <a:t>Q값이</a:t>
            </a:r>
            <a:r>
              <a:rPr lang="ko-KR" altLang="ko-KR" sz="1600" dirty="0">
                <a:ea typeface="KoPub돋움체_Pro Bold" pitchFamily="18" charset="-127"/>
              </a:rPr>
              <a:t> </a:t>
            </a:r>
            <a:endParaRPr lang="en-US" altLang="ko-KR" sz="1600" dirty="0">
              <a:ea typeface="KoPub돋움체_Pro Bold" pitchFamily="18" charset="-127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ea typeface="KoPub돋움체_Pro Bold" pitchFamily="18" charset="-127"/>
              </a:rPr>
              <a:t>     </a:t>
            </a:r>
            <a:r>
              <a:rPr lang="ko-KR" altLang="ko-KR" sz="1600" dirty="0">
                <a:ea typeface="KoPub돋움체_Pro Bold" pitchFamily="18" charset="-127"/>
              </a:rPr>
              <a:t>발산하거나 불안정하게 변동할 가능성이 커</a:t>
            </a:r>
            <a:r>
              <a:rPr lang="ko-KR" altLang="en-US" sz="1600" dirty="0">
                <a:ea typeface="KoPub돋움체_Pro Bold" pitchFamily="18" charset="-127"/>
              </a:rPr>
              <a:t>진</a:t>
            </a:r>
            <a:r>
              <a:rPr lang="ko-KR" altLang="ko-KR" sz="1600" dirty="0">
                <a:ea typeface="KoPub돋움체_Pro Bold" pitchFamily="18" charset="-127"/>
              </a:rPr>
              <a:t>다.</a:t>
            </a:r>
            <a:endParaRPr lang="en-US" altLang="ko-KR" sz="1600" dirty="0">
              <a:ea typeface="KoPub돋움체_Pro Bold" pitchFamily="18" charset="-127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altLang="ko-KR" sz="1600" dirty="0">
              <a:ea typeface="KoPub돋움체_Pro Bold" pitchFamily="18" charset="-127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b="1" dirty="0">
                <a:ea typeface="KoPub돋움체_Pro Bold" pitchFamily="18" charset="-127"/>
              </a:rPr>
              <a:t>&lt;</a:t>
            </a:r>
            <a:r>
              <a:rPr lang="ko-KR" altLang="en-US" sz="1600" b="1" dirty="0">
                <a:ea typeface="KoPub돋움체_Pro Bold" pitchFamily="18" charset="-127"/>
              </a:rPr>
              <a:t>요약</a:t>
            </a:r>
            <a:r>
              <a:rPr lang="en-US" altLang="ko-KR" sz="1600" b="1" dirty="0">
                <a:ea typeface="KoPub돋움체_Pro Bold" pitchFamily="18" charset="-127"/>
              </a:rPr>
              <a:t>&gt;</a:t>
            </a:r>
            <a:endParaRPr lang="ko-KR" altLang="en-US" sz="1600" b="1" dirty="0"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US" altLang="ko-KR" sz="1600" dirty="0">
                <a:ea typeface="KoPub돋움체_Pro Bold" pitchFamily="18" charset="-127"/>
              </a:rPr>
              <a:t>DQN</a:t>
            </a:r>
            <a:r>
              <a:rPr lang="ko-KR" altLang="en-US" sz="1600" dirty="0">
                <a:ea typeface="KoPub돋움체_Pro Bold" pitchFamily="18" charset="-127"/>
              </a:rPr>
              <a:t>에서 움직이는 타깃 값 문제는 </a:t>
            </a:r>
            <a:r>
              <a:rPr lang="en-US" altLang="ko-KR" sz="1600" dirty="0">
                <a:ea typeface="KoPub돋움체_Pro Bold" pitchFamily="18" charset="-127"/>
              </a:rPr>
              <a:t>Q-</a:t>
            </a:r>
            <a:r>
              <a:rPr lang="en-US" altLang="ko-KR" sz="1600" dirty="0" err="1">
                <a:ea typeface="KoPub돋움체_Pro Bold" pitchFamily="18" charset="-127"/>
              </a:rPr>
              <a:t>learnin</a:t>
            </a:r>
            <a:r>
              <a:rPr lang="ko-KR" altLang="en-US" sz="1600" dirty="0">
                <a:ea typeface="KoPub돋움체_Pro Bold" pitchFamily="18" charset="-127"/>
              </a:rPr>
              <a:t>에서 타깃 값이 학습 도중 신경망의 업데이트로 인해 계속해서 변화하는 문제이다</a:t>
            </a:r>
            <a:r>
              <a:rPr lang="en-US" altLang="ko-KR" sz="1600" dirty="0">
                <a:ea typeface="KoPub돋움체_Pro Bold" pitchFamily="18" charset="-127"/>
              </a:rPr>
              <a:t>.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ko-KR" altLang="en-US" sz="1600" dirty="0">
                <a:ea typeface="KoPub돋움체_Pro Bold" pitchFamily="18" charset="-127"/>
              </a:rPr>
              <a:t>타깃 값이 네트워크 자체에서 추정되기 때문에</a:t>
            </a:r>
            <a:r>
              <a:rPr lang="en-US" altLang="ko-KR" sz="1600" dirty="0">
                <a:ea typeface="KoPub돋움체_Pro Bold" pitchFamily="18" charset="-127"/>
              </a:rPr>
              <a:t>, </a:t>
            </a:r>
            <a:r>
              <a:rPr lang="ko-KR" altLang="en-US" sz="1600" dirty="0">
                <a:ea typeface="KoPub돋움체_Pro Bold" pitchFamily="18" charset="-127"/>
              </a:rPr>
              <a:t>네트워크의 학습이 진행됨에 따라 타깃 값도 자주 변동하게 된다</a:t>
            </a:r>
            <a:r>
              <a:rPr lang="en-US" altLang="ko-KR" sz="1600" dirty="0">
                <a:ea typeface="KoPub돋움체_Pro Bold" pitchFamily="18" charset="-127"/>
              </a:rPr>
              <a:t>. </a:t>
            </a:r>
            <a:r>
              <a:rPr lang="ko-KR" altLang="en-US" sz="1600" dirty="0">
                <a:ea typeface="KoPub돋움체_Pro Bold" pitchFamily="18" charset="-127"/>
              </a:rPr>
              <a:t>이로 인해 </a:t>
            </a:r>
            <a:r>
              <a:rPr lang="en-US" altLang="ko-KR" sz="1600" dirty="0">
                <a:ea typeface="KoPub돋움체_Pro Bold" pitchFamily="18" charset="-127"/>
              </a:rPr>
              <a:t>Q</a:t>
            </a:r>
            <a:r>
              <a:rPr lang="ko-KR" altLang="en-US" sz="1600" dirty="0">
                <a:ea typeface="KoPub돋움체_Pro Bold" pitchFamily="18" charset="-127"/>
              </a:rPr>
              <a:t>값의 과도한 변동이나 학습의 불안정성이 발생할 수 있다</a:t>
            </a:r>
            <a:r>
              <a:rPr lang="en-US" altLang="ko-KR" sz="1600" dirty="0">
                <a:ea typeface="KoPub돋움체_Pro Bold" pitchFamily="18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endParaRPr lang="ko-KR" altLang="ko-KR" sz="1600" dirty="0"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endParaRPr lang="en-US" altLang="ko-KR" sz="1600" dirty="0">
              <a:ea typeface="KoPub돋움체_Pro Bold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0CCA99-6078-3B17-C4FB-10BDC3974A64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14810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52E546DC-A68D-5948-621E-AB31CC1DCA26}"/>
              </a:ext>
            </a:extLst>
          </p:cNvPr>
          <p:cNvSpPr txBox="1">
            <a:spLocks/>
          </p:cNvSpPr>
          <p:nvPr/>
        </p:nvSpPr>
        <p:spPr>
          <a:xfrm>
            <a:off x="728721" y="1222464"/>
            <a:ext cx="10865182" cy="4856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solidFill>
                  <a:srgbClr val="FF0000"/>
                </a:solidFill>
                <a:ea typeface="KoPub돋움체_Pro Bold" pitchFamily="18" charset="-127"/>
              </a:rPr>
              <a:t>DQN</a:t>
            </a:r>
            <a:r>
              <a:rPr lang="ko-KR" altLang="en-US" sz="1600" b="1" dirty="0">
                <a:solidFill>
                  <a:srgbClr val="FF0000"/>
                </a:solidFill>
                <a:ea typeface="KoPub돋움체_Pro Bold" pitchFamily="18" charset="-127"/>
              </a:rPr>
              <a:t>에서 움직이는 </a:t>
            </a:r>
            <a:r>
              <a:rPr lang="en-US" altLang="ko-KR" sz="1600" b="1" dirty="0">
                <a:solidFill>
                  <a:srgbClr val="FF0000"/>
                </a:solidFill>
                <a:ea typeface="KoPub돋움체_Pro Bold" pitchFamily="18" charset="-127"/>
              </a:rPr>
              <a:t>Target Value </a:t>
            </a:r>
            <a:r>
              <a:rPr lang="ko-KR" altLang="en-US" sz="1600" b="1" dirty="0">
                <a:solidFill>
                  <a:srgbClr val="FF0000"/>
                </a:solidFill>
                <a:ea typeface="KoPub돋움체_Pro Bold" pitchFamily="18" charset="-127"/>
              </a:rPr>
              <a:t>문제 해결책</a:t>
            </a:r>
            <a:endParaRPr lang="en-US" altLang="ko-KR" sz="1600" b="1" dirty="0">
              <a:solidFill>
                <a:srgbClr val="FF0000"/>
              </a:solidFill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해결책</a:t>
            </a:r>
            <a:r>
              <a:rPr lang="en-US" altLang="ko-KR" sz="1600" b="1" dirty="0"/>
              <a:t>: </a:t>
            </a:r>
            <a:r>
              <a:rPr lang="en-US" altLang="ko-KR" sz="1600" dirty="0"/>
              <a:t>DQN</a:t>
            </a:r>
            <a:r>
              <a:rPr lang="ko-KR" altLang="en-US" sz="1600" dirty="0"/>
              <a:t>에서 움직이는 타깃 값 문제를 해결하기 위해 </a:t>
            </a:r>
            <a:r>
              <a:rPr lang="en-US" altLang="ko-KR" sz="1600" b="1" dirty="0"/>
              <a:t>Target Network</a:t>
            </a:r>
            <a:r>
              <a:rPr lang="ko-KR" altLang="en-US" sz="1600" dirty="0"/>
              <a:t>라는 별도의 네트워크를 사용</a:t>
            </a:r>
            <a:endParaRPr lang="en-US" altLang="ko-KR" sz="1600" dirty="0"/>
          </a:p>
          <a:p>
            <a:pPr marL="0" indent="0" algn="l" latinLnBrk="1">
              <a:lnSpc>
                <a:spcPct val="150000"/>
              </a:lnSpc>
              <a:buNone/>
            </a:pPr>
            <a:r>
              <a:rPr lang="en-US" altLang="ko-KR" sz="1600" b="1" dirty="0"/>
              <a:t>       1. Target Network</a:t>
            </a:r>
            <a:r>
              <a:rPr lang="ko-KR" altLang="en-US" sz="1600" b="1" dirty="0"/>
              <a:t>의 개념 </a:t>
            </a:r>
            <a:endParaRPr lang="en-US" altLang="ko-KR" sz="1600" b="1" dirty="0"/>
          </a:p>
          <a:p>
            <a:pPr marL="0" indent="0" algn="l" latinLnBrk="1">
              <a:lnSpc>
                <a:spcPct val="150000"/>
              </a:lnSpc>
              <a:buNone/>
            </a:pPr>
            <a:r>
              <a:rPr lang="en-US" altLang="ko-KR" sz="1600" b="1" dirty="0"/>
              <a:t>          - Target Network</a:t>
            </a:r>
            <a:r>
              <a:rPr lang="ko-KR" altLang="en-US" sz="1600" dirty="0"/>
              <a:t>는 주 네트워크</a:t>
            </a:r>
            <a:r>
              <a:rPr lang="en-US" altLang="ko-KR" sz="1600" dirty="0"/>
              <a:t>(Main Q-Network)</a:t>
            </a:r>
            <a:r>
              <a:rPr lang="ko-KR" altLang="en-US" sz="1600" dirty="0"/>
              <a:t>와 동일한 구조를 가진 별도의</a:t>
            </a:r>
            <a:r>
              <a:rPr lang="en-US" altLang="ko-KR" sz="1600" dirty="0"/>
              <a:t> </a:t>
            </a:r>
            <a:r>
              <a:rPr lang="ko-KR" altLang="en-US" sz="1600" dirty="0"/>
              <a:t>신경망</a:t>
            </a:r>
            <a:endParaRPr lang="en-US" altLang="ko-KR" sz="1600" dirty="0"/>
          </a:p>
          <a:p>
            <a:pPr marL="0" indent="0" algn="l" latinLnBrk="1">
              <a:lnSpc>
                <a:spcPct val="150000"/>
              </a:lnSpc>
              <a:buNone/>
            </a:pPr>
            <a:r>
              <a:rPr lang="en-US" altLang="ko-KR" sz="1600" dirty="0"/>
              <a:t>          - </a:t>
            </a:r>
            <a:r>
              <a:rPr lang="ko-KR" altLang="en-US" sz="1600" dirty="0"/>
              <a:t>타깃 네트워크의 가중치는 일정 주기마다 만 업데이트됨</a:t>
            </a:r>
            <a:r>
              <a:rPr lang="en-US" altLang="ko-KR" sz="1600" dirty="0"/>
              <a:t> 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- </a:t>
            </a:r>
            <a:r>
              <a:rPr lang="ko-KR" altLang="en-US" sz="1600" dirty="0"/>
              <a:t>주 네트워크는 계속 학습하면서 </a:t>
            </a:r>
            <a:r>
              <a:rPr lang="en-US" altLang="ko-KR" sz="1600" dirty="0"/>
              <a:t>Q</a:t>
            </a:r>
            <a:r>
              <a:rPr lang="ko-KR" altLang="en-US" sz="1600" dirty="0"/>
              <a:t>값을 업데이트하지만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타깃 네트워크는 주 네트워크의 가중치를 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/>
              <a:t>      </a:t>
            </a:r>
            <a:r>
              <a:rPr lang="ko-KR" altLang="en-US" sz="1600" dirty="0"/>
              <a:t>주기적으로 복사하여 가져옴</a:t>
            </a:r>
            <a:r>
              <a:rPr lang="en-US" altLang="ko-KR" sz="1600" dirty="0"/>
              <a:t> 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b="1" dirty="0"/>
              <a:t> 2. Target Network</a:t>
            </a:r>
            <a:r>
              <a:rPr lang="ko-KR" altLang="en-US" sz="1600" b="1" dirty="0"/>
              <a:t>의 업데이트 방식 </a:t>
            </a: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b="1" dirty="0"/>
              <a:t>    - </a:t>
            </a:r>
            <a:r>
              <a:rPr lang="ko-KR" altLang="en-US" sz="1600" dirty="0"/>
              <a:t>주 네트워크가 매번 학습할 때마다 타깃 네트워크가 업데이트되는 것이 아니라</a:t>
            </a:r>
            <a:r>
              <a:rPr lang="en-US" altLang="ko-KR" sz="1600" dirty="0"/>
              <a:t>,  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b="1" dirty="0"/>
              <a:t>     </a:t>
            </a:r>
            <a:r>
              <a:rPr lang="ko-KR" altLang="en-US" sz="1600" b="1" dirty="0"/>
              <a:t>일정 간격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예</a:t>
            </a:r>
            <a:r>
              <a:rPr lang="en-US" altLang="ko-KR" sz="1600" b="1" dirty="0"/>
              <a:t>: 10,000 </a:t>
            </a:r>
            <a:r>
              <a:rPr lang="ko-KR" altLang="en-US" sz="1600" b="1" dirty="0"/>
              <a:t>스텝마다</a:t>
            </a:r>
            <a:r>
              <a:rPr lang="en-US" altLang="ko-KR" sz="1600" b="1" dirty="0"/>
              <a:t>)</a:t>
            </a:r>
            <a:r>
              <a:rPr lang="ko-KR" altLang="en-US" sz="1600" dirty="0"/>
              <a:t> </a:t>
            </a:r>
            <a:r>
              <a:rPr lang="ko-KR" altLang="en-US" sz="1600" b="1" dirty="0">
                <a:solidFill>
                  <a:srgbClr val="0070C0"/>
                </a:solidFill>
              </a:rPr>
              <a:t>주 네트워크의 가중치를 타깃 네트워크로 복사</a:t>
            </a:r>
            <a:endParaRPr lang="en-US" altLang="ko-KR" sz="1600" b="1" dirty="0">
              <a:solidFill>
                <a:srgbClr val="0070C0"/>
              </a:solidFill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이로 인해 타깃 네트워크는 일정 기간 동안 </a:t>
            </a:r>
            <a:r>
              <a:rPr lang="ko-KR" altLang="en-US" sz="1600" b="1" dirty="0"/>
              <a:t>고정된 </a:t>
            </a:r>
            <a:r>
              <a:rPr lang="ko-KR" altLang="en-US" sz="1600" b="1" dirty="0" err="1"/>
              <a:t>타깃값</a:t>
            </a:r>
            <a:r>
              <a:rPr lang="ko-KR" altLang="en-US" sz="1600" dirty="0" err="1"/>
              <a:t>을</a:t>
            </a:r>
            <a:r>
              <a:rPr lang="ko-KR" altLang="en-US" sz="1600" dirty="0"/>
              <a:t> 제공하게 됨</a:t>
            </a:r>
            <a:endParaRPr lang="en-US" altLang="ko-KR" sz="1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0CCA99-6078-3B17-C4FB-10BDC3974A64}"/>
              </a:ext>
            </a:extLst>
          </p:cNvPr>
          <p:cNvSpPr txBox="1">
            <a:spLocks/>
          </p:cNvSpPr>
          <p:nvPr/>
        </p:nvSpPr>
        <p:spPr>
          <a:xfrm>
            <a:off x="721052" y="329724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33656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52E546DC-A68D-5948-621E-AB31CC1DCA26}"/>
              </a:ext>
            </a:extLst>
          </p:cNvPr>
          <p:cNvSpPr txBox="1">
            <a:spLocks/>
          </p:cNvSpPr>
          <p:nvPr/>
        </p:nvSpPr>
        <p:spPr>
          <a:xfrm>
            <a:off x="751724" y="1113195"/>
            <a:ext cx="8254253" cy="2417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ko-KR" altLang="en-US" sz="1600" b="1" dirty="0">
                <a:solidFill>
                  <a:srgbClr val="FF0000"/>
                </a:solidFill>
                <a:ea typeface="KoPub돋움체_Pro Bold" pitchFamily="18" charset="-127"/>
              </a:rPr>
              <a:t>움직이는 </a:t>
            </a:r>
            <a:r>
              <a:rPr lang="en-US" altLang="ko-KR" sz="1600" b="1" dirty="0">
                <a:solidFill>
                  <a:srgbClr val="FF0000"/>
                </a:solidFill>
                <a:ea typeface="KoPub돋움체_Pro Bold" pitchFamily="18" charset="-127"/>
              </a:rPr>
              <a:t>Target Value </a:t>
            </a:r>
            <a:r>
              <a:rPr lang="ko-KR" altLang="en-US" sz="1600" b="1" dirty="0">
                <a:solidFill>
                  <a:srgbClr val="FF0000"/>
                </a:solidFill>
                <a:ea typeface="KoPub돋움체_Pro Bold" pitchFamily="18" charset="-127"/>
              </a:rPr>
              <a:t>문제 해결책</a:t>
            </a:r>
            <a:endParaRPr lang="en-US" altLang="ko-KR" sz="1600" b="1" dirty="0">
              <a:solidFill>
                <a:srgbClr val="FF0000"/>
              </a:solidFill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해결책</a:t>
            </a:r>
            <a:r>
              <a:rPr lang="en-US" altLang="ko-KR" sz="1600" b="1" dirty="0"/>
              <a:t>: </a:t>
            </a:r>
            <a:r>
              <a:rPr lang="en-US" altLang="ko-KR" sz="1600" dirty="0"/>
              <a:t>DQN</a:t>
            </a:r>
            <a:r>
              <a:rPr lang="ko-KR" altLang="en-US" sz="1600" dirty="0"/>
              <a:t>에서 움직이는 타깃 값 문제를 해결하기 위해 </a:t>
            </a:r>
            <a:r>
              <a:rPr lang="en-US" altLang="ko-KR" sz="1600" b="1" dirty="0"/>
              <a:t>Target Network</a:t>
            </a:r>
            <a:r>
              <a:rPr lang="ko-KR" altLang="en-US" sz="1600" dirty="0"/>
              <a:t>라는 별도의 네트워크를 사용</a:t>
            </a:r>
            <a:endParaRPr lang="en-US" altLang="ko-KR" sz="1600" dirty="0"/>
          </a:p>
          <a:p>
            <a:pPr marL="0" indent="0" algn="l" latinLnBrk="1">
              <a:lnSpc>
                <a:spcPct val="150000"/>
              </a:lnSpc>
              <a:buNone/>
            </a:pPr>
            <a:r>
              <a:rPr lang="en-US" altLang="ko-KR" sz="1600" b="1" dirty="0"/>
              <a:t>      </a:t>
            </a:r>
            <a:endParaRPr lang="en-US" altLang="ko-KR" sz="1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0CCA99-6078-3B17-C4FB-10BDC3974A64}"/>
              </a:ext>
            </a:extLst>
          </p:cNvPr>
          <p:cNvSpPr txBox="1">
            <a:spLocks/>
          </p:cNvSpPr>
          <p:nvPr/>
        </p:nvSpPr>
        <p:spPr>
          <a:xfrm>
            <a:off x="721052" y="329724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F8EA687-5A6F-9D55-63F1-62E1E5B9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2" y="2450380"/>
            <a:ext cx="4894656" cy="39083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9857A8-BCD0-E3C6-9D10-8677EDF03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65" y="2370928"/>
            <a:ext cx="4794637" cy="4234727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6B4D7C7-FAA0-5E8D-A716-6AF498117FCA}"/>
              </a:ext>
            </a:extLst>
          </p:cNvPr>
          <p:cNvSpPr/>
          <p:nvPr/>
        </p:nvSpPr>
        <p:spPr>
          <a:xfrm>
            <a:off x="5615708" y="4212926"/>
            <a:ext cx="672860" cy="3112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809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E89B7-1FDB-49C4-18F8-3172CCEE3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DE1EF88-C4B9-0E83-FA63-70240993EE44}"/>
              </a:ext>
            </a:extLst>
          </p:cNvPr>
          <p:cNvSpPr txBox="1">
            <a:spLocks/>
          </p:cNvSpPr>
          <p:nvPr/>
        </p:nvSpPr>
        <p:spPr>
          <a:xfrm>
            <a:off x="470429" y="1138920"/>
            <a:ext cx="10945193" cy="5531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상관성 있는 데이터문제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ko-KR" sz="1600" dirty="0"/>
              <a:t>DQN(Deep Q-Network)</a:t>
            </a:r>
            <a:r>
              <a:rPr lang="ko-KR" altLang="en-US" sz="1600" dirty="0"/>
              <a:t>에서 </a:t>
            </a:r>
            <a:r>
              <a:rPr lang="ko-KR" altLang="en-US" sz="1600" b="1" dirty="0"/>
              <a:t>“상관성 있는 데이터</a:t>
            </a:r>
            <a:r>
              <a:rPr lang="en-US" altLang="ko-KR" sz="1600" b="1" dirty="0"/>
              <a:t>(Sample Correlation)” </a:t>
            </a:r>
            <a:r>
              <a:rPr lang="ko-KR" altLang="en-US" sz="1600" b="1" dirty="0"/>
              <a:t>문제</a:t>
            </a:r>
            <a:r>
              <a:rPr lang="ko-KR" altLang="en-US" sz="1600" dirty="0"/>
              <a:t>란</a:t>
            </a:r>
            <a:r>
              <a:rPr lang="en-US" altLang="ko-KR" sz="1600" dirty="0"/>
              <a:t>, </a:t>
            </a:r>
            <a:r>
              <a:rPr lang="ko-KR" altLang="en-US" sz="1600" dirty="0"/>
              <a:t>에이전트가 환경과 </a:t>
            </a:r>
            <a:r>
              <a:rPr lang="ko-KR" altLang="en-US" sz="1600" b="1" dirty="0"/>
              <a:t>순차적으로 상호작용</a:t>
            </a:r>
            <a:r>
              <a:rPr lang="ko-KR" altLang="en-US" sz="1600" dirty="0"/>
              <a:t>하면서 얻은 경험들이 서로 강하게 의존적</a:t>
            </a:r>
            <a:r>
              <a:rPr lang="en-US" altLang="ko-KR" sz="1600" dirty="0"/>
              <a:t>(correlated)</a:t>
            </a:r>
            <a:r>
              <a:rPr lang="ko-KR" altLang="en-US" sz="1600" dirty="0"/>
              <a:t>이라는 점에서 발생하는 문제이다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상관관계가 존재하면 </a:t>
            </a:r>
            <a:r>
              <a:rPr lang="en-US" altLang="ko-KR" sz="1600" dirty="0"/>
              <a:t>DQN</a:t>
            </a:r>
            <a:r>
              <a:rPr lang="ko-KR" altLang="en-US" sz="1600" dirty="0"/>
              <a:t>의 학습이 </a:t>
            </a:r>
            <a:r>
              <a:rPr lang="ko-KR" altLang="en-US" sz="1600" b="1" dirty="0"/>
              <a:t>불안정하거나 느려지고</a:t>
            </a:r>
            <a:r>
              <a:rPr lang="en-US" altLang="ko-KR" sz="1600" dirty="0"/>
              <a:t>, </a:t>
            </a:r>
            <a:r>
              <a:rPr lang="ko-KR" altLang="en-US" sz="1600" dirty="0"/>
              <a:t>심지어 발산</a:t>
            </a:r>
            <a:r>
              <a:rPr lang="en-US" altLang="ko-KR" sz="1600" dirty="0"/>
              <a:t>(diverge)</a:t>
            </a:r>
            <a:r>
              <a:rPr lang="ko-KR" altLang="en-US" sz="1600" dirty="0"/>
              <a:t>할 수도 있다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latin typeface="Arial" panose="020B0604020202020204" pitchFamily="34" charset="0"/>
              </a:rPr>
              <a:t>DQN은</a:t>
            </a:r>
            <a:r>
              <a:rPr lang="ko-KR" altLang="ko-KR" sz="1600" dirty="0">
                <a:latin typeface="Arial" panose="020B0604020202020204" pitchFamily="34" charset="0"/>
              </a:rPr>
              <a:t> 에이전트가 환경을 </a:t>
            </a:r>
            <a:r>
              <a:rPr lang="ko-KR" altLang="ko-KR" sz="1600" b="1" dirty="0">
                <a:latin typeface="Arial" panose="020B0604020202020204" pitchFamily="34" charset="0"/>
              </a:rPr>
              <a:t>차례대로 탐험</a:t>
            </a:r>
            <a:r>
              <a:rPr lang="ko-KR" altLang="ko-KR" sz="1600" dirty="0">
                <a:latin typeface="Arial" panose="020B0604020202020204" pitchFamily="34" charset="0"/>
              </a:rPr>
              <a:t>하며 데이터를 수집함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            </a:t>
            </a:r>
            <a:r>
              <a:rPr lang="ko-KR" altLang="ko-KR" sz="1600" dirty="0">
                <a:latin typeface="Arial" panose="020B0604020202020204" pitchFamily="34" charset="0"/>
              </a:rPr>
              <a:t>⇒ 예: 상태 </a:t>
            </a:r>
            <a:r>
              <a:rPr lang="ko-KR" altLang="ko-KR" sz="1600" dirty="0" err="1">
                <a:latin typeface="Arial" panose="020B0604020202020204" pitchFamily="34" charset="0"/>
              </a:rPr>
              <a:t>s</a:t>
            </a:r>
            <a:r>
              <a:rPr lang="ko-KR" altLang="ko-KR" sz="1600" dirty="0">
                <a:latin typeface="Arial" panose="020B0604020202020204" pitchFamily="34" charset="0"/>
              </a:rPr>
              <a:t>₀ → </a:t>
            </a:r>
            <a:r>
              <a:rPr lang="ko-KR" altLang="ko-KR" sz="1600" dirty="0" err="1">
                <a:latin typeface="Arial" panose="020B0604020202020204" pitchFamily="34" charset="0"/>
              </a:rPr>
              <a:t>s</a:t>
            </a:r>
            <a:r>
              <a:rPr lang="ko-KR" altLang="ko-KR" sz="1600" dirty="0">
                <a:latin typeface="Arial" panose="020B0604020202020204" pitchFamily="34" charset="0"/>
              </a:rPr>
              <a:t>₁ → </a:t>
            </a:r>
            <a:r>
              <a:rPr lang="ko-KR" altLang="ko-KR" sz="1600" dirty="0" err="1">
                <a:latin typeface="Arial" panose="020B0604020202020204" pitchFamily="34" charset="0"/>
              </a:rPr>
              <a:t>s</a:t>
            </a:r>
            <a:r>
              <a:rPr lang="ko-KR" altLang="ko-KR" sz="1600" dirty="0">
                <a:latin typeface="Arial" panose="020B0604020202020204" pitchFamily="34" charset="0"/>
              </a:rPr>
              <a:t>₂ → ...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            </a:t>
            </a:r>
            <a:r>
              <a:rPr lang="ko-KR" altLang="ko-KR" sz="1600" dirty="0">
                <a:latin typeface="Arial" panose="020B0604020202020204" pitchFamily="34" charset="0"/>
              </a:rPr>
              <a:t>이 때문에 학습에 사용하는 </a:t>
            </a:r>
            <a:r>
              <a:rPr lang="ko-KR" altLang="ko-KR" sz="1600" dirty="0">
                <a:latin typeface="Arial Unicode MS"/>
              </a:rPr>
              <a:t>(</a:t>
            </a:r>
            <a:r>
              <a:rPr lang="ko-KR" altLang="ko-KR" sz="1600" dirty="0" err="1">
                <a:latin typeface="Arial Unicode MS"/>
              </a:rPr>
              <a:t>s</a:t>
            </a:r>
            <a:r>
              <a:rPr lang="ko-KR" altLang="ko-KR" sz="1600" dirty="0">
                <a:latin typeface="Arial Unicode MS"/>
              </a:rPr>
              <a:t>, </a:t>
            </a:r>
            <a:r>
              <a:rPr lang="ko-KR" altLang="ko-KR" sz="1600" dirty="0" err="1">
                <a:latin typeface="Arial Unicode MS"/>
              </a:rPr>
              <a:t>a</a:t>
            </a:r>
            <a:r>
              <a:rPr lang="ko-KR" altLang="ko-KR" sz="1600" dirty="0">
                <a:latin typeface="Arial Unicode MS"/>
              </a:rPr>
              <a:t>, r, </a:t>
            </a:r>
            <a:r>
              <a:rPr lang="ko-KR" altLang="ko-KR" sz="1600" dirty="0" err="1">
                <a:latin typeface="Arial Unicode MS"/>
              </a:rPr>
              <a:t>s</a:t>
            </a:r>
            <a:r>
              <a:rPr lang="ko-KR" altLang="ko-KR" sz="1600" dirty="0">
                <a:latin typeface="Arial Unicode MS"/>
              </a:rPr>
              <a:t>')</a:t>
            </a:r>
            <a:r>
              <a:rPr lang="ko-KR" altLang="ko-KR" sz="1600" dirty="0"/>
              <a:t> 경험들이 </a:t>
            </a:r>
            <a:r>
              <a:rPr lang="ko-KR" altLang="ko-KR" sz="1600" b="1" dirty="0">
                <a:latin typeface="Arial" panose="020B0604020202020204" pitchFamily="34" charset="0"/>
              </a:rPr>
              <a:t>서로 매우 유사</a:t>
            </a:r>
            <a:r>
              <a:rPr lang="en-US" altLang="ko-KR" sz="1600" b="1" dirty="0"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하고 </a:t>
            </a:r>
            <a:r>
              <a:rPr lang="ko-KR" altLang="ko-KR" sz="1600" b="1" dirty="0">
                <a:latin typeface="Arial" panose="020B0604020202020204" pitchFamily="34" charset="0"/>
              </a:rPr>
              <a:t>시간적으로 연속</a:t>
            </a:r>
            <a:r>
              <a:rPr lang="ko-KR" altLang="ko-KR" sz="1600" dirty="0">
                <a:latin typeface="Arial" panose="020B0604020202020204" pitchFamily="34" charset="0"/>
              </a:rPr>
              <a:t>됨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</a:p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            </a:t>
            </a:r>
            <a:r>
              <a:rPr lang="ko-KR" altLang="ko-KR" sz="1600" dirty="0">
                <a:latin typeface="Arial" panose="020B0604020202020204" pitchFamily="34" charset="0"/>
              </a:rPr>
              <a:t>⇒ 즉, </a:t>
            </a:r>
            <a:r>
              <a:rPr lang="ko-KR" altLang="ko-KR" sz="1600" b="1" dirty="0">
                <a:latin typeface="Arial" panose="020B0604020202020204" pitchFamily="34" charset="0"/>
              </a:rPr>
              <a:t>상관관계가 높다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ko-KR" sz="1600" dirty="0">
                <a:ea typeface="KoPub돋움체_Pro Bold" pitchFamily="18" charset="-127"/>
              </a:rPr>
              <a:t>연속적인 상태-행동 쌍이 메모리에 저장되므로, 샘플 간의 상관성이 높아질 수 있</a:t>
            </a:r>
            <a:r>
              <a:rPr lang="ko-KR" altLang="en-US" sz="1600" dirty="0">
                <a:ea typeface="KoPub돋움체_Pro Bold" pitchFamily="18" charset="-127"/>
              </a:rPr>
              <a:t>음</a:t>
            </a:r>
            <a:r>
              <a:rPr lang="ko-KR" altLang="ko-KR" sz="1600" dirty="0">
                <a:ea typeface="KoPub돋움체_Pro Bold" pitchFamily="18" charset="-127"/>
              </a:rPr>
              <a:t>. 이는 학습의 효율성을 떨어뜨리고, 안정성을 저하시킬 수 있</a:t>
            </a:r>
            <a:r>
              <a:rPr lang="ko-KR" altLang="en-US" sz="1600" dirty="0">
                <a:ea typeface="KoPub돋움체_Pro Bold" pitchFamily="18" charset="-127"/>
              </a:rPr>
              <a:t>음</a:t>
            </a:r>
            <a:endParaRPr lang="en-US" altLang="ko-KR" sz="1600" dirty="0">
              <a:ea typeface="KoPub돋움체_Pro Bold" pitchFamily="18" charset="-127"/>
            </a:endParaRPr>
          </a:p>
          <a:p>
            <a:pPr lvl="2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ko-KR" sz="1600" dirty="0">
                <a:latin typeface="Arial" panose="020B0604020202020204" pitchFamily="34" charset="0"/>
              </a:rPr>
              <a:t>이런 데이터를 사용하면 다음과 같은 문제가 발생</a:t>
            </a:r>
            <a:r>
              <a:rPr lang="ko-KR" altLang="en-US" sz="1600" dirty="0">
                <a:latin typeface="Arial" panose="020B0604020202020204" pitchFamily="34" charset="0"/>
              </a:rPr>
              <a:t>한</a:t>
            </a:r>
            <a:r>
              <a:rPr lang="ko-KR" altLang="ko-KR" sz="1600" dirty="0">
                <a:latin typeface="Arial" panose="020B0604020202020204" pitchFamily="34" charset="0"/>
              </a:rPr>
              <a:t>다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  <a:endParaRPr lang="ko-KR" altLang="ko-KR" sz="1600" dirty="0">
              <a:latin typeface="Arial" panose="020B0604020202020204" pitchFamily="34" charset="0"/>
            </a:endParaRPr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r>
              <a:rPr lang="ko-KR" altLang="en-US" sz="1600" dirty="0"/>
              <a:t>편향된 업데이트</a:t>
            </a:r>
            <a:r>
              <a:rPr lang="en-US" altLang="ko-KR" sz="1600" dirty="0"/>
              <a:t>(</a:t>
            </a:r>
            <a:r>
              <a:rPr lang="ko-KR" altLang="en-US" sz="1600" dirty="0"/>
              <a:t>특정 상태</a:t>
            </a:r>
            <a:r>
              <a:rPr lang="en-US" altLang="ko-KR" sz="1600" dirty="0"/>
              <a:t>-</a:t>
            </a:r>
            <a:r>
              <a:rPr lang="ko-KR" altLang="en-US" sz="1600" dirty="0"/>
              <a:t>행동 쌍에만 집중되어</a:t>
            </a:r>
            <a:r>
              <a:rPr lang="en-US" altLang="ko-KR" sz="1600" dirty="0"/>
              <a:t>, </a:t>
            </a:r>
            <a:r>
              <a:rPr lang="ko-KR" altLang="en-US" sz="1600" dirty="0"/>
              <a:t>일반화 성능이 떨어짐</a:t>
            </a:r>
            <a:r>
              <a:rPr lang="en-US" altLang="ko-KR" sz="1600" dirty="0"/>
              <a:t>)</a:t>
            </a:r>
          </a:p>
          <a:p>
            <a:pPr lvl="3">
              <a:lnSpc>
                <a:spcPct val="150000"/>
              </a:lnSpc>
              <a:buClr>
                <a:schemeClr val="accent2"/>
              </a:buClr>
            </a:pPr>
            <a:r>
              <a:rPr lang="ko-KR" altLang="en-US" sz="1600" dirty="0"/>
              <a:t>비효율적 학습</a:t>
            </a:r>
            <a:r>
              <a:rPr lang="en-US" altLang="ko-KR" sz="1600" dirty="0"/>
              <a:t>(</a:t>
            </a:r>
            <a:r>
              <a:rPr lang="ko-KR" altLang="en-US" sz="1600" dirty="0"/>
              <a:t>다양한 상황을 충분히 학습하지 못하고</a:t>
            </a:r>
            <a:r>
              <a:rPr lang="en-US" altLang="ko-KR" sz="1600" dirty="0"/>
              <a:t>, </a:t>
            </a:r>
            <a:r>
              <a:rPr lang="ko-KR" altLang="en-US" sz="1600" dirty="0"/>
              <a:t>국지적인 최적에 빠질 수 있음</a:t>
            </a:r>
            <a:r>
              <a:rPr lang="en-US" altLang="ko-KR" sz="1600" dirty="0"/>
              <a:t>)</a:t>
            </a:r>
            <a:endParaRPr lang="en-US" altLang="ko-KR" sz="1600" dirty="0">
              <a:ea typeface="KoPub돋움체_Pro Bold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F87C42E-CE87-BA9A-AAEA-22003F2BEE4A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82989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52E546DC-A68D-5948-621E-AB31CC1DCA26}"/>
              </a:ext>
            </a:extLst>
          </p:cNvPr>
          <p:cNvSpPr txBox="1">
            <a:spLocks/>
          </p:cNvSpPr>
          <p:nvPr/>
        </p:nvSpPr>
        <p:spPr>
          <a:xfrm>
            <a:off x="470430" y="1138920"/>
            <a:ext cx="6447361" cy="5531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상관성 있는 데이터문제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ko-KR" altLang="ko-KR" sz="1600" b="1" dirty="0">
                <a:ea typeface="KoPub돋움체_Pro Bold" pitchFamily="18" charset="-127"/>
              </a:rPr>
              <a:t>해결책: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경험 리플레이(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Experience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DQN은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일정 시간마다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플레이 메모리에서 과거의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경험을 랜덤하게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샘플링하여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네트워크를 학습시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킴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이렇게 하면 과거의 행동이 현재 학습에 미치는 영향을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줄이고, 더 일반화된 학습을 할 수 있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음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  </a:t>
            </a:r>
            <a:r>
              <a:rPr lang="en-US" altLang="ko-KR" sz="1600" b="1" dirty="0">
                <a:latin typeface="Arial" panose="020B0604020202020204" pitchFamily="34" charset="0"/>
              </a:rPr>
              <a:t>[Experience Replay]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1)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매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스텝마다 추출된 샘플 </a:t>
            </a:r>
            <a:r>
              <a:rPr kumimoji="0" lang="en-US" altLang="ko-KR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</a:t>
            </a:r>
            <a:r>
              <a:rPr kumimoji="0" lang="en-US" altLang="ko-KR" sz="20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(</a:t>
            </a:r>
            <a:r>
              <a:rPr kumimoji="0" lang="en-US" altLang="ko-KR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en-US" altLang="ko-KR" sz="1600" b="1" i="1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en-US" altLang="ko-KR" sz="16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, </a:t>
            </a:r>
            <a:r>
              <a:rPr kumimoji="0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ko-KR" sz="16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 , </a:t>
            </a:r>
            <a:r>
              <a:rPr kumimoji="0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en-US" altLang="ko-KR" sz="16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 , </a:t>
            </a:r>
            <a:r>
              <a:rPr kumimoji="0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en-US" altLang="ko-KR" sz="1600" b="1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t+1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b="1" dirty="0">
                <a:latin typeface="Arial" panose="020B0604020202020204" pitchFamily="34" charset="0"/>
              </a:rPr>
              <a:t>replay</a:t>
            </a:r>
            <a:r>
              <a:rPr lang="ko-KR" altLang="en-US" sz="1600" b="1" dirty="0">
                <a:latin typeface="Arial" panose="020B0604020202020204" pitchFamily="34" charset="0"/>
              </a:rPr>
              <a:t> </a:t>
            </a:r>
            <a:endParaRPr lang="en-US" altLang="ko-KR" sz="16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latin typeface="Arial" panose="020B0604020202020204" pitchFamily="34" charset="0"/>
              </a:rPr>
              <a:t>           memory</a:t>
            </a:r>
            <a:r>
              <a:rPr lang="ko-KR" altLang="en-US" sz="1600" b="1" dirty="0">
                <a:latin typeface="Arial" panose="020B0604020202020204" pitchFamily="34" charset="0"/>
              </a:rPr>
              <a:t> </a:t>
            </a:r>
            <a:r>
              <a:rPr lang="en-US" altLang="ko-KR" sz="1600" b="1" dirty="0">
                <a:latin typeface="Arial" panose="020B0604020202020204" pitchFamily="34" charset="0"/>
              </a:rPr>
              <a:t>D</a:t>
            </a:r>
            <a:r>
              <a:rPr lang="ko-KR" altLang="en-US" sz="1600" b="1" dirty="0">
                <a:latin typeface="Arial" panose="020B0604020202020204" pitchFamily="34" charset="0"/>
              </a:rPr>
              <a:t>에 저장한다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2) </a:t>
            </a:r>
            <a:r>
              <a:rPr lang="en-US" altLang="ko-KR" sz="1600" b="1" dirty="0">
                <a:latin typeface="Arial" panose="020B0604020202020204" pitchFamily="34" charset="0"/>
              </a:rPr>
              <a:t>D</a:t>
            </a:r>
            <a:r>
              <a:rPr lang="ko-KR" altLang="en-US" sz="1600" b="1" dirty="0">
                <a:latin typeface="Arial" panose="020B0604020202020204" pitchFamily="34" charset="0"/>
              </a:rPr>
              <a:t>에 저장된 샘플들을 랜덤 </a:t>
            </a:r>
            <a:r>
              <a:rPr lang="ko-KR" altLang="en-US" sz="1600" b="1" dirty="0" err="1">
                <a:latin typeface="Arial" panose="020B0604020202020204" pitchFamily="34" charset="0"/>
              </a:rPr>
              <a:t>추출후</a:t>
            </a:r>
            <a:r>
              <a:rPr lang="ko-KR" altLang="en-US" sz="1600" b="1" dirty="0">
                <a:latin typeface="Arial" panose="020B0604020202020204" pitchFamily="34" charset="0"/>
              </a:rPr>
              <a:t> </a:t>
            </a:r>
            <a:r>
              <a:rPr lang="en-US" altLang="ko-KR" sz="1600" b="1" dirty="0">
                <a:latin typeface="Arial" panose="020B0604020202020204" pitchFamily="34" charset="0"/>
              </a:rPr>
              <a:t>Q-update</a:t>
            </a:r>
            <a:r>
              <a:rPr lang="ko-KR" altLang="en-US" sz="1600" b="1" dirty="0">
                <a:latin typeface="Arial" panose="020B0604020202020204" pitchFamily="34" charset="0"/>
              </a:rPr>
              <a:t>학습에 이용한다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0CCA99-6078-3B17-C4FB-10BDC3974A64}"/>
              </a:ext>
            </a:extLst>
          </p:cNvPr>
          <p:cNvSpPr txBox="1">
            <a:spLocks/>
          </p:cNvSpPr>
          <p:nvPr/>
        </p:nvSpPr>
        <p:spPr>
          <a:xfrm>
            <a:off x="721052" y="35847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DQN</a:t>
            </a:r>
            <a:endParaRPr lang="ko-KR" altLang="en-US" sz="3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60011A-68E8-3E4C-DD96-01D241D06ABC}"/>
              </a:ext>
            </a:extLst>
          </p:cNvPr>
          <p:cNvGrpSpPr/>
          <p:nvPr/>
        </p:nvGrpSpPr>
        <p:grpSpPr>
          <a:xfrm>
            <a:off x="7375765" y="755680"/>
            <a:ext cx="3896084" cy="3183716"/>
            <a:chOff x="3171825" y="1359539"/>
            <a:chExt cx="5693105" cy="42576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9AB4DB-9BD4-1631-CC0B-C0FF8E47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1825" y="1359539"/>
              <a:ext cx="5438775" cy="4257675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B0E812A-AB2E-F07B-8841-7E54BB831D6E}"/>
                </a:ext>
              </a:extLst>
            </p:cNvPr>
            <p:cNvCxnSpPr/>
            <p:nvPr/>
          </p:nvCxnSpPr>
          <p:spPr>
            <a:xfrm flipV="1">
              <a:off x="3230088" y="1359539"/>
              <a:ext cx="5634842" cy="39962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7D9C2AE-12CA-5C7E-691C-81C8DD6B2313}"/>
                </a:ext>
              </a:extLst>
            </p:cNvPr>
            <p:cNvCxnSpPr/>
            <p:nvPr/>
          </p:nvCxnSpPr>
          <p:spPr>
            <a:xfrm>
              <a:off x="4904509" y="3657600"/>
              <a:ext cx="0" cy="807522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9C11C90-8C1C-AE5F-2F6B-9726478C3CAA}"/>
                </a:ext>
              </a:extLst>
            </p:cNvPr>
            <p:cNvCxnSpPr/>
            <p:nvPr/>
          </p:nvCxnSpPr>
          <p:spPr>
            <a:xfrm>
              <a:off x="5320145" y="3429000"/>
              <a:ext cx="133597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A12DA5-7903-E8F6-9B89-887BA0F80C3A}"/>
              </a:ext>
            </a:extLst>
          </p:cNvPr>
          <p:cNvGrpSpPr/>
          <p:nvPr/>
        </p:nvGrpSpPr>
        <p:grpSpPr>
          <a:xfrm>
            <a:off x="6574888" y="3842516"/>
            <a:ext cx="5457782" cy="2900231"/>
            <a:chOff x="6917791" y="3904862"/>
            <a:chExt cx="5337469" cy="290023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5DD3996-6659-2488-6861-B5A6EBE3F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409" y="3904862"/>
              <a:ext cx="5016323" cy="20657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99D467D-3341-1568-4351-462A8BA9EF38}"/>
                    </a:ext>
                  </a:extLst>
                </p:cNvPr>
                <p:cNvSpPr/>
                <p:nvPr/>
              </p:nvSpPr>
              <p:spPr>
                <a:xfrm>
                  <a:off x="6917791" y="5933636"/>
                  <a:ext cx="5337469" cy="8714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ko-KR" altLang="en-US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solidFill>
                                      <a:srgbClr val="002060"/>
                                    </a:solidFill>
                                  </a:rPr>
                                  <m:t>[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ko-KR" alt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solidFill>
                                      <a:srgbClr val="002060"/>
                                    </a:solidFill>
                                  </a:rPr>
                                  <m:t>− </m:t>
                                </m:r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lim>
                                    </m:limLow>
                                  </m:fName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</m:fun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fun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99D467D-3341-1568-4351-462A8BA9EF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791" y="5933636"/>
                  <a:ext cx="5337469" cy="8714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7819D53-B400-B976-63AC-612BAB8ECB98}"/>
              </a:ext>
            </a:extLst>
          </p:cNvPr>
          <p:cNvSpPr txBox="1"/>
          <p:nvPr/>
        </p:nvSpPr>
        <p:spPr>
          <a:xfrm>
            <a:off x="10349500" y="4173324"/>
            <a:ext cx="179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Random Sample &amp;</a:t>
            </a:r>
          </a:p>
          <a:p>
            <a:r>
              <a:rPr lang="en-US" altLang="ko-KR" sz="1400" b="1" dirty="0"/>
              <a:t>Replay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3747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6169</TotalTime>
  <Words>9871</Words>
  <Application>Microsoft Office PowerPoint</Application>
  <PresentationFormat>와이드스크린</PresentationFormat>
  <Paragraphs>1077</Paragraphs>
  <Slides>108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20" baseType="lpstr">
      <vt:lpstr>AppleSDGothicNeo</vt:lpstr>
      <vt:lpstr>Arial Unicode MS</vt:lpstr>
      <vt:lpstr>HY신명조</vt:lpstr>
      <vt:lpstr>KoPub돋움체_Pro Bold</vt:lpstr>
      <vt:lpstr>KoPub돋움체_Pro Light</vt:lpstr>
      <vt:lpstr>ui-sans-serif</vt:lpstr>
      <vt:lpstr>맑은 고딕</vt:lpstr>
      <vt:lpstr>Arial</vt:lpstr>
      <vt:lpstr>Cambria Math</vt:lpstr>
      <vt:lpstr>Courier New</vt:lpstr>
      <vt:lpstr>Wingdings</vt:lpstr>
      <vt:lpstr>Office 테마</vt:lpstr>
      <vt:lpstr>강화학습(Reinforcement Learning) - 1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주흠 권</dc:creator>
  <cp:lastModifiedBy>주흠 권</cp:lastModifiedBy>
  <cp:revision>376</cp:revision>
  <dcterms:created xsi:type="dcterms:W3CDTF">2024-06-05T07:34:45Z</dcterms:created>
  <dcterms:modified xsi:type="dcterms:W3CDTF">2025-12-02T09:14:03Z</dcterms:modified>
</cp:coreProperties>
</file>